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handoutMasterIdLst>
    <p:handoutMasterId r:id="rId30"/>
  </p:handoutMasterIdLst>
  <p:sldIdLst>
    <p:sldId id="259" r:id="rId2"/>
    <p:sldId id="320" r:id="rId3"/>
    <p:sldId id="321" r:id="rId4"/>
    <p:sldId id="322" r:id="rId5"/>
    <p:sldId id="323" r:id="rId6"/>
    <p:sldId id="324" r:id="rId7"/>
    <p:sldId id="325" r:id="rId8"/>
    <p:sldId id="326" r:id="rId9"/>
    <p:sldId id="304" r:id="rId10"/>
    <p:sldId id="305" r:id="rId11"/>
    <p:sldId id="306" r:id="rId12"/>
    <p:sldId id="307" r:id="rId13"/>
    <p:sldId id="308" r:id="rId14"/>
    <p:sldId id="309" r:id="rId15"/>
    <p:sldId id="310" r:id="rId16"/>
    <p:sldId id="311" r:id="rId17"/>
    <p:sldId id="312" r:id="rId18"/>
    <p:sldId id="313" r:id="rId19"/>
    <p:sldId id="314" r:id="rId20"/>
    <p:sldId id="315" r:id="rId21"/>
    <p:sldId id="284" r:id="rId22"/>
    <p:sldId id="303" r:id="rId23"/>
    <p:sldId id="287" r:id="rId24"/>
    <p:sldId id="289" r:id="rId25"/>
    <p:sldId id="285" r:id="rId26"/>
    <p:sldId id="317" r:id="rId27"/>
    <p:sldId id="288" r:id="rId28"/>
  </p:sldIdLst>
  <p:sldSz cx="9144000" cy="6858000" type="screen4x3"/>
  <p:notesSz cx="6797675" cy="9874250"/>
  <p:defaultTextStyle>
    <a:defPPr>
      <a:defRPr lang="pt-P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24" autoAdjust="0"/>
  </p:normalViewPr>
  <p:slideViewPr>
    <p:cSldViewPr showGuides="1">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75F77E-731E-4545-9B48-2B6037AB532C}"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pt-PT"/>
        </a:p>
      </dgm:t>
    </dgm:pt>
    <dgm:pt modelId="{6E8E55FC-AD4F-414E-8F38-96F702FB9313}">
      <dgm:prSet phldrT="[Text]"/>
      <dgm:spPr/>
      <dgm:t>
        <a:bodyPr/>
        <a:lstStyle/>
        <a:p>
          <a:endParaRPr lang="pt-PT" dirty="0"/>
        </a:p>
      </dgm:t>
    </dgm:pt>
    <dgm:pt modelId="{09AAE5F4-86EB-486B-8C4A-F9839EA406D5}" type="parTrans" cxnId="{95F35059-06A0-4FD1-B1B1-A9E8C65293B0}">
      <dgm:prSet/>
      <dgm:spPr/>
      <dgm:t>
        <a:bodyPr/>
        <a:lstStyle/>
        <a:p>
          <a:endParaRPr lang="pt-PT"/>
        </a:p>
      </dgm:t>
    </dgm:pt>
    <dgm:pt modelId="{A91D0C82-E5F9-4033-B4C6-C3D271F0CC5C}" type="sibTrans" cxnId="{95F35059-06A0-4FD1-B1B1-A9E8C65293B0}">
      <dgm:prSet/>
      <dgm:spPr/>
      <dgm:t>
        <a:bodyPr/>
        <a:lstStyle/>
        <a:p>
          <a:endParaRPr lang="pt-PT"/>
        </a:p>
      </dgm:t>
    </dgm:pt>
    <dgm:pt modelId="{EEFB471B-97B6-4FE1-9528-304FC760DE99}">
      <dgm:prSet phldrT="[Text]" custT="1"/>
      <dgm:spPr/>
      <dgm:t>
        <a:bodyPr/>
        <a:lstStyle/>
        <a:p>
          <a:r>
            <a:rPr lang="en-US" sz="2400" noProof="0" dirty="0" smtClean="0"/>
            <a:t>If in the LR the inflation </a:t>
          </a:r>
          <a:r>
            <a:rPr lang="en-US" sz="2400" noProof="0" dirty="0" err="1" smtClean="0"/>
            <a:t>diferencials</a:t>
          </a:r>
          <a:r>
            <a:rPr lang="en-US" sz="2400" noProof="0" dirty="0" smtClean="0"/>
            <a:t> determine the exchange rate, </a:t>
          </a:r>
          <a:endParaRPr lang="en-US" sz="2400" noProof="0" dirty="0"/>
        </a:p>
      </dgm:t>
    </dgm:pt>
    <dgm:pt modelId="{472DC3FF-B6AC-464B-87A3-D7105F59736C}" type="parTrans" cxnId="{90F58113-97C0-462C-B109-FD53BD2D4438}">
      <dgm:prSet/>
      <dgm:spPr/>
      <dgm:t>
        <a:bodyPr/>
        <a:lstStyle/>
        <a:p>
          <a:endParaRPr lang="pt-PT"/>
        </a:p>
      </dgm:t>
    </dgm:pt>
    <dgm:pt modelId="{75A4CB73-1735-4E51-861A-46AB8562C5BA}" type="sibTrans" cxnId="{90F58113-97C0-462C-B109-FD53BD2D4438}">
      <dgm:prSet/>
      <dgm:spPr/>
      <dgm:t>
        <a:bodyPr/>
        <a:lstStyle/>
        <a:p>
          <a:endParaRPr lang="pt-PT"/>
        </a:p>
      </dgm:t>
    </dgm:pt>
    <dgm:pt modelId="{B5C3E7EF-E058-4313-9272-BA2F8F611481}">
      <dgm:prSet phldrT="[Text]"/>
      <dgm:spPr/>
      <dgm:t>
        <a:bodyPr/>
        <a:lstStyle/>
        <a:p>
          <a:endParaRPr lang="pt-PT" dirty="0"/>
        </a:p>
      </dgm:t>
    </dgm:pt>
    <dgm:pt modelId="{6499DE4A-E64A-4F96-A927-0FF287E0DF40}" type="parTrans" cxnId="{3305AD35-BDE0-42DE-9934-3176B43AB911}">
      <dgm:prSet/>
      <dgm:spPr/>
      <dgm:t>
        <a:bodyPr/>
        <a:lstStyle/>
        <a:p>
          <a:endParaRPr lang="pt-PT"/>
        </a:p>
      </dgm:t>
    </dgm:pt>
    <dgm:pt modelId="{07954962-615D-4130-837E-766C5CF8BA4E}" type="sibTrans" cxnId="{3305AD35-BDE0-42DE-9934-3176B43AB911}">
      <dgm:prSet/>
      <dgm:spPr/>
      <dgm:t>
        <a:bodyPr/>
        <a:lstStyle/>
        <a:p>
          <a:endParaRPr lang="pt-PT"/>
        </a:p>
      </dgm:t>
    </dgm:pt>
    <dgm:pt modelId="{C76AE7C4-3DAD-4F8A-A46F-B9D627671D6C}">
      <dgm:prSet phldrT="[Text]" custT="1"/>
      <dgm:spPr/>
      <dgm:t>
        <a:bodyPr/>
        <a:lstStyle/>
        <a:p>
          <a:r>
            <a:rPr lang="pt-PT" sz="2400" dirty="0" smtClean="0"/>
            <a:t>MONETARY THEORY</a:t>
          </a:r>
          <a:endParaRPr lang="pt-PT" sz="2400" dirty="0"/>
        </a:p>
      </dgm:t>
    </dgm:pt>
    <dgm:pt modelId="{ADA192CD-4923-4C8C-B6BF-4DF4727C5769}" type="parTrans" cxnId="{B9F05CE6-6275-48C2-B5A3-4D4FE599C9F8}">
      <dgm:prSet/>
      <dgm:spPr/>
      <dgm:t>
        <a:bodyPr/>
        <a:lstStyle/>
        <a:p>
          <a:endParaRPr lang="pt-PT"/>
        </a:p>
      </dgm:t>
    </dgm:pt>
    <dgm:pt modelId="{41492845-D1A1-4BF5-BB1E-84EF26E2DA20}" type="sibTrans" cxnId="{B9F05CE6-6275-48C2-B5A3-4D4FE599C9F8}">
      <dgm:prSet/>
      <dgm:spPr/>
      <dgm:t>
        <a:bodyPr/>
        <a:lstStyle/>
        <a:p>
          <a:endParaRPr lang="pt-PT"/>
        </a:p>
      </dgm:t>
    </dgm:pt>
    <dgm:pt modelId="{85BF88C8-1092-4D4B-8A20-9D6933227566}">
      <dgm:prSet phldrT="[Text]" custT="1"/>
      <dgm:spPr/>
      <dgm:t>
        <a:bodyPr/>
        <a:lstStyle/>
        <a:p>
          <a:r>
            <a:rPr lang="pt-PT" sz="2400" dirty="0" err="1" smtClean="0"/>
            <a:t>what</a:t>
          </a:r>
          <a:r>
            <a:rPr lang="pt-PT" sz="2400" dirty="0" smtClean="0"/>
            <a:t> determines  </a:t>
          </a:r>
          <a:r>
            <a:rPr lang="pt-PT" sz="2400" dirty="0" err="1" smtClean="0"/>
            <a:t>inflation</a:t>
          </a:r>
          <a:r>
            <a:rPr lang="pt-PT" sz="2400" dirty="0" smtClean="0"/>
            <a:t>?</a:t>
          </a:r>
          <a:endParaRPr lang="pt-PT" sz="2400" dirty="0"/>
        </a:p>
      </dgm:t>
    </dgm:pt>
    <dgm:pt modelId="{271F5566-9C29-4E62-B979-57C6315FDB83}" type="sibTrans" cxnId="{2C3457FF-0489-4D07-AA72-8FAC41CA1237}">
      <dgm:prSet/>
      <dgm:spPr/>
      <dgm:t>
        <a:bodyPr/>
        <a:lstStyle/>
        <a:p>
          <a:endParaRPr lang="pt-PT"/>
        </a:p>
      </dgm:t>
    </dgm:pt>
    <dgm:pt modelId="{2DA072C9-4796-4D62-A78F-8F34153A47F6}" type="parTrans" cxnId="{2C3457FF-0489-4D07-AA72-8FAC41CA1237}">
      <dgm:prSet/>
      <dgm:spPr/>
      <dgm:t>
        <a:bodyPr/>
        <a:lstStyle/>
        <a:p>
          <a:endParaRPr lang="pt-PT"/>
        </a:p>
      </dgm:t>
    </dgm:pt>
    <dgm:pt modelId="{A557A1C9-5CD0-40C8-AA60-B6FF39686B1E}">
      <dgm:prSet phldrT="[Text]" custT="1"/>
      <dgm:spPr/>
      <dgm:t>
        <a:bodyPr/>
        <a:lstStyle/>
        <a:p>
          <a:endParaRPr lang="pt-PT" sz="2400" dirty="0"/>
        </a:p>
      </dgm:t>
    </dgm:pt>
    <dgm:pt modelId="{D06F4879-B4A7-407B-9BE3-6D207A448106}" type="sibTrans" cxnId="{BDD439A8-F552-4A62-BB82-1D4283D10E8D}">
      <dgm:prSet/>
      <dgm:spPr/>
    </dgm:pt>
    <dgm:pt modelId="{C74F853A-6C70-4948-BB67-AA4D0EDC95FE}" type="parTrans" cxnId="{BDD439A8-F552-4A62-BB82-1D4283D10E8D}">
      <dgm:prSet/>
      <dgm:spPr/>
    </dgm:pt>
    <dgm:pt modelId="{5290964A-FE6D-496D-AE82-A18321A06B11}" type="pres">
      <dgm:prSet presAssocID="{7675F77E-731E-4545-9B48-2B6037AB532C}" presName="linearFlow" presStyleCnt="0">
        <dgm:presLayoutVars>
          <dgm:dir/>
          <dgm:animLvl val="lvl"/>
          <dgm:resizeHandles val="exact"/>
        </dgm:presLayoutVars>
      </dgm:prSet>
      <dgm:spPr/>
      <dgm:t>
        <a:bodyPr/>
        <a:lstStyle/>
        <a:p>
          <a:endParaRPr lang="pt-PT"/>
        </a:p>
      </dgm:t>
    </dgm:pt>
    <dgm:pt modelId="{7C0C0054-9AFD-4B1E-8C1B-6C365AFD1995}" type="pres">
      <dgm:prSet presAssocID="{6E8E55FC-AD4F-414E-8F38-96F702FB9313}" presName="composite" presStyleCnt="0"/>
      <dgm:spPr/>
    </dgm:pt>
    <dgm:pt modelId="{D33C4ECC-8CF9-4DC6-930C-9D2B1F450DB9}" type="pres">
      <dgm:prSet presAssocID="{6E8E55FC-AD4F-414E-8F38-96F702FB9313}" presName="parentText" presStyleLbl="alignNode1" presStyleIdx="0" presStyleCnt="3" custLinFactNeighborX="-2294" custLinFactNeighborY="-79">
        <dgm:presLayoutVars>
          <dgm:chMax val="1"/>
          <dgm:bulletEnabled val="1"/>
        </dgm:presLayoutVars>
      </dgm:prSet>
      <dgm:spPr/>
      <dgm:t>
        <a:bodyPr/>
        <a:lstStyle/>
        <a:p>
          <a:endParaRPr lang="pt-PT"/>
        </a:p>
      </dgm:t>
    </dgm:pt>
    <dgm:pt modelId="{18719633-A797-41B3-8DA5-9F263BECEFAB}" type="pres">
      <dgm:prSet presAssocID="{6E8E55FC-AD4F-414E-8F38-96F702FB9313}" presName="descendantText" presStyleLbl="alignAcc1" presStyleIdx="0" presStyleCnt="3">
        <dgm:presLayoutVars>
          <dgm:bulletEnabled val="1"/>
        </dgm:presLayoutVars>
      </dgm:prSet>
      <dgm:spPr/>
      <dgm:t>
        <a:bodyPr/>
        <a:lstStyle/>
        <a:p>
          <a:endParaRPr lang="pt-PT"/>
        </a:p>
      </dgm:t>
    </dgm:pt>
    <dgm:pt modelId="{047ED688-3315-4123-B179-C5184D5D1DC4}" type="pres">
      <dgm:prSet presAssocID="{A91D0C82-E5F9-4033-B4C6-C3D271F0CC5C}" presName="sp" presStyleCnt="0"/>
      <dgm:spPr/>
    </dgm:pt>
    <dgm:pt modelId="{5C1A5FB0-0CE6-4B17-9C5E-4C0993FFFE33}" type="pres">
      <dgm:prSet presAssocID="{A557A1C9-5CD0-40C8-AA60-B6FF39686B1E}" presName="composite" presStyleCnt="0"/>
      <dgm:spPr/>
    </dgm:pt>
    <dgm:pt modelId="{EDEAA8BB-C134-4DCA-B209-B7CC50BF75F1}" type="pres">
      <dgm:prSet presAssocID="{A557A1C9-5CD0-40C8-AA60-B6FF39686B1E}" presName="parentText" presStyleLbl="alignNode1" presStyleIdx="1" presStyleCnt="3">
        <dgm:presLayoutVars>
          <dgm:chMax val="1"/>
          <dgm:bulletEnabled val="1"/>
        </dgm:presLayoutVars>
      </dgm:prSet>
      <dgm:spPr/>
      <dgm:t>
        <a:bodyPr/>
        <a:lstStyle/>
        <a:p>
          <a:endParaRPr lang="pt-PT"/>
        </a:p>
      </dgm:t>
    </dgm:pt>
    <dgm:pt modelId="{4CDA7253-EEB6-479D-8931-61D65DCBC164}" type="pres">
      <dgm:prSet presAssocID="{A557A1C9-5CD0-40C8-AA60-B6FF39686B1E}" presName="descendantText" presStyleLbl="alignAcc1" presStyleIdx="1" presStyleCnt="3">
        <dgm:presLayoutVars>
          <dgm:bulletEnabled val="1"/>
        </dgm:presLayoutVars>
      </dgm:prSet>
      <dgm:spPr/>
      <dgm:t>
        <a:bodyPr/>
        <a:lstStyle/>
        <a:p>
          <a:endParaRPr lang="pt-PT"/>
        </a:p>
      </dgm:t>
    </dgm:pt>
    <dgm:pt modelId="{EA8CC395-802C-4E14-8809-BEFEF420679F}" type="pres">
      <dgm:prSet presAssocID="{D06F4879-B4A7-407B-9BE3-6D207A448106}" presName="sp" presStyleCnt="0"/>
      <dgm:spPr/>
    </dgm:pt>
    <dgm:pt modelId="{38E212F4-5E11-402F-890C-B974BC08DE3E}" type="pres">
      <dgm:prSet presAssocID="{B5C3E7EF-E058-4313-9272-BA2F8F611481}" presName="composite" presStyleCnt="0"/>
      <dgm:spPr/>
    </dgm:pt>
    <dgm:pt modelId="{B8E2787B-DEA1-447B-B09A-3CC12DDB375C}" type="pres">
      <dgm:prSet presAssocID="{B5C3E7EF-E058-4313-9272-BA2F8F611481}" presName="parentText" presStyleLbl="alignNode1" presStyleIdx="2" presStyleCnt="3">
        <dgm:presLayoutVars>
          <dgm:chMax val="1"/>
          <dgm:bulletEnabled val="1"/>
        </dgm:presLayoutVars>
      </dgm:prSet>
      <dgm:spPr/>
      <dgm:t>
        <a:bodyPr/>
        <a:lstStyle/>
        <a:p>
          <a:endParaRPr lang="pt-PT"/>
        </a:p>
      </dgm:t>
    </dgm:pt>
    <dgm:pt modelId="{105C2B82-E439-42DC-A5CE-F3D6474067B1}" type="pres">
      <dgm:prSet presAssocID="{B5C3E7EF-E058-4313-9272-BA2F8F611481}" presName="descendantText" presStyleLbl="alignAcc1" presStyleIdx="2" presStyleCnt="3">
        <dgm:presLayoutVars>
          <dgm:bulletEnabled val="1"/>
        </dgm:presLayoutVars>
      </dgm:prSet>
      <dgm:spPr/>
      <dgm:t>
        <a:bodyPr/>
        <a:lstStyle/>
        <a:p>
          <a:endParaRPr lang="pt-PT"/>
        </a:p>
      </dgm:t>
    </dgm:pt>
  </dgm:ptLst>
  <dgm:cxnLst>
    <dgm:cxn modelId="{ECE0A523-1341-445A-9DCA-BE76F0BCE232}" type="presOf" srcId="{6E8E55FC-AD4F-414E-8F38-96F702FB9313}" destId="{D33C4ECC-8CF9-4DC6-930C-9D2B1F450DB9}" srcOrd="0" destOrd="0" presId="urn:microsoft.com/office/officeart/2005/8/layout/chevron2"/>
    <dgm:cxn modelId="{3305AD35-BDE0-42DE-9934-3176B43AB911}" srcId="{7675F77E-731E-4545-9B48-2B6037AB532C}" destId="{B5C3E7EF-E058-4313-9272-BA2F8F611481}" srcOrd="2" destOrd="0" parTransId="{6499DE4A-E64A-4F96-A927-0FF287E0DF40}" sibTransId="{07954962-615D-4130-837E-766C5CF8BA4E}"/>
    <dgm:cxn modelId="{B8050966-B298-4544-A379-93F477BDA302}" type="presOf" srcId="{85BF88C8-1092-4D4B-8A20-9D6933227566}" destId="{4CDA7253-EEB6-479D-8931-61D65DCBC164}" srcOrd="0" destOrd="0" presId="urn:microsoft.com/office/officeart/2005/8/layout/chevron2"/>
    <dgm:cxn modelId="{95F35059-06A0-4FD1-B1B1-A9E8C65293B0}" srcId="{7675F77E-731E-4545-9B48-2B6037AB532C}" destId="{6E8E55FC-AD4F-414E-8F38-96F702FB9313}" srcOrd="0" destOrd="0" parTransId="{09AAE5F4-86EB-486B-8C4A-F9839EA406D5}" sibTransId="{A91D0C82-E5F9-4033-B4C6-C3D271F0CC5C}"/>
    <dgm:cxn modelId="{16D01E15-3642-462A-84B1-40DA0EEFCCFC}" type="presOf" srcId="{B5C3E7EF-E058-4313-9272-BA2F8F611481}" destId="{B8E2787B-DEA1-447B-B09A-3CC12DDB375C}" srcOrd="0" destOrd="0" presId="urn:microsoft.com/office/officeart/2005/8/layout/chevron2"/>
    <dgm:cxn modelId="{52FB7C59-DCC9-4B00-A6AC-A81CFCD82A2E}" type="presOf" srcId="{A557A1C9-5CD0-40C8-AA60-B6FF39686B1E}" destId="{EDEAA8BB-C134-4DCA-B209-B7CC50BF75F1}" srcOrd="0" destOrd="0" presId="urn:microsoft.com/office/officeart/2005/8/layout/chevron2"/>
    <dgm:cxn modelId="{53317B2D-707D-4D1C-A66C-D7D8BEE01FD7}" type="presOf" srcId="{EEFB471B-97B6-4FE1-9528-304FC760DE99}" destId="{18719633-A797-41B3-8DA5-9F263BECEFAB}" srcOrd="0" destOrd="0" presId="urn:microsoft.com/office/officeart/2005/8/layout/chevron2"/>
    <dgm:cxn modelId="{90F58113-97C0-462C-B109-FD53BD2D4438}" srcId="{6E8E55FC-AD4F-414E-8F38-96F702FB9313}" destId="{EEFB471B-97B6-4FE1-9528-304FC760DE99}" srcOrd="0" destOrd="0" parTransId="{472DC3FF-B6AC-464B-87A3-D7105F59736C}" sibTransId="{75A4CB73-1735-4E51-861A-46AB8562C5BA}"/>
    <dgm:cxn modelId="{2C3457FF-0489-4D07-AA72-8FAC41CA1237}" srcId="{A557A1C9-5CD0-40C8-AA60-B6FF39686B1E}" destId="{85BF88C8-1092-4D4B-8A20-9D6933227566}" srcOrd="0" destOrd="0" parTransId="{2DA072C9-4796-4D62-A78F-8F34153A47F6}" sibTransId="{271F5566-9C29-4E62-B979-57C6315FDB83}"/>
    <dgm:cxn modelId="{5B1D3BC3-11AC-4C10-991F-131AD6FCCD0D}" type="presOf" srcId="{C76AE7C4-3DAD-4F8A-A46F-B9D627671D6C}" destId="{105C2B82-E439-42DC-A5CE-F3D6474067B1}" srcOrd="0" destOrd="0" presId="urn:microsoft.com/office/officeart/2005/8/layout/chevron2"/>
    <dgm:cxn modelId="{BDD439A8-F552-4A62-BB82-1D4283D10E8D}" srcId="{7675F77E-731E-4545-9B48-2B6037AB532C}" destId="{A557A1C9-5CD0-40C8-AA60-B6FF39686B1E}" srcOrd="1" destOrd="0" parTransId="{C74F853A-6C70-4948-BB67-AA4D0EDC95FE}" sibTransId="{D06F4879-B4A7-407B-9BE3-6D207A448106}"/>
    <dgm:cxn modelId="{4EAEAA89-C4EF-42F8-AD84-26D84349300C}" type="presOf" srcId="{7675F77E-731E-4545-9B48-2B6037AB532C}" destId="{5290964A-FE6D-496D-AE82-A18321A06B11}" srcOrd="0" destOrd="0" presId="urn:microsoft.com/office/officeart/2005/8/layout/chevron2"/>
    <dgm:cxn modelId="{B9F05CE6-6275-48C2-B5A3-4D4FE599C9F8}" srcId="{B5C3E7EF-E058-4313-9272-BA2F8F611481}" destId="{C76AE7C4-3DAD-4F8A-A46F-B9D627671D6C}" srcOrd="0" destOrd="0" parTransId="{ADA192CD-4923-4C8C-B6BF-4DF4727C5769}" sibTransId="{41492845-D1A1-4BF5-BB1E-84EF26E2DA20}"/>
    <dgm:cxn modelId="{B64AA966-060B-489F-8F6F-D09371E80D1E}" type="presParOf" srcId="{5290964A-FE6D-496D-AE82-A18321A06B11}" destId="{7C0C0054-9AFD-4B1E-8C1B-6C365AFD1995}" srcOrd="0" destOrd="0" presId="urn:microsoft.com/office/officeart/2005/8/layout/chevron2"/>
    <dgm:cxn modelId="{3C0B09BA-72F4-4754-A210-CD32BCBDC207}" type="presParOf" srcId="{7C0C0054-9AFD-4B1E-8C1B-6C365AFD1995}" destId="{D33C4ECC-8CF9-4DC6-930C-9D2B1F450DB9}" srcOrd="0" destOrd="0" presId="urn:microsoft.com/office/officeart/2005/8/layout/chevron2"/>
    <dgm:cxn modelId="{E204EC8F-13D5-4F28-BA33-1E17233C860C}" type="presParOf" srcId="{7C0C0054-9AFD-4B1E-8C1B-6C365AFD1995}" destId="{18719633-A797-41B3-8DA5-9F263BECEFAB}" srcOrd="1" destOrd="0" presId="urn:microsoft.com/office/officeart/2005/8/layout/chevron2"/>
    <dgm:cxn modelId="{52AD0CA7-9EB3-44F7-9499-39C6BEB84F3C}" type="presParOf" srcId="{5290964A-FE6D-496D-AE82-A18321A06B11}" destId="{047ED688-3315-4123-B179-C5184D5D1DC4}" srcOrd="1" destOrd="0" presId="urn:microsoft.com/office/officeart/2005/8/layout/chevron2"/>
    <dgm:cxn modelId="{438A878F-D9EF-4510-A88D-27D1FA840AEB}" type="presParOf" srcId="{5290964A-FE6D-496D-AE82-A18321A06B11}" destId="{5C1A5FB0-0CE6-4B17-9C5E-4C0993FFFE33}" srcOrd="2" destOrd="0" presId="urn:microsoft.com/office/officeart/2005/8/layout/chevron2"/>
    <dgm:cxn modelId="{126AF622-8B05-4406-A56A-51B32925F397}" type="presParOf" srcId="{5C1A5FB0-0CE6-4B17-9C5E-4C0993FFFE33}" destId="{EDEAA8BB-C134-4DCA-B209-B7CC50BF75F1}" srcOrd="0" destOrd="0" presId="urn:microsoft.com/office/officeart/2005/8/layout/chevron2"/>
    <dgm:cxn modelId="{ACBC0285-2FE2-4347-BCF7-4E34AEDD951B}" type="presParOf" srcId="{5C1A5FB0-0CE6-4B17-9C5E-4C0993FFFE33}" destId="{4CDA7253-EEB6-479D-8931-61D65DCBC164}" srcOrd="1" destOrd="0" presId="urn:microsoft.com/office/officeart/2005/8/layout/chevron2"/>
    <dgm:cxn modelId="{1ADA0D99-2EE0-4A93-8D56-F6BC53E56474}" type="presParOf" srcId="{5290964A-FE6D-496D-AE82-A18321A06B11}" destId="{EA8CC395-802C-4E14-8809-BEFEF420679F}" srcOrd="3" destOrd="0" presId="urn:microsoft.com/office/officeart/2005/8/layout/chevron2"/>
    <dgm:cxn modelId="{B3A9F04C-4FCE-442B-89B9-605C85DE4820}" type="presParOf" srcId="{5290964A-FE6D-496D-AE82-A18321A06B11}" destId="{38E212F4-5E11-402F-890C-B974BC08DE3E}" srcOrd="4" destOrd="0" presId="urn:microsoft.com/office/officeart/2005/8/layout/chevron2"/>
    <dgm:cxn modelId="{25082160-7D69-4AF9-ACAD-E137850430C5}" type="presParOf" srcId="{38E212F4-5E11-402F-890C-B974BC08DE3E}" destId="{B8E2787B-DEA1-447B-B09A-3CC12DDB375C}" srcOrd="0" destOrd="0" presId="urn:microsoft.com/office/officeart/2005/8/layout/chevron2"/>
    <dgm:cxn modelId="{AD63C3E7-AA60-4923-84C2-9CB637B5486D}" type="presParOf" srcId="{38E212F4-5E11-402F-890C-B974BC08DE3E}" destId="{105C2B82-E439-42DC-A5CE-F3D6474067B1}"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3C4ECC-8CF9-4DC6-930C-9D2B1F450DB9}">
      <dsp:nvSpPr>
        <dsp:cNvPr id="0" name=""/>
        <dsp:cNvSpPr/>
      </dsp:nvSpPr>
      <dsp:spPr>
        <a:xfrm rot="5400000">
          <a:off x="-135320" y="135804"/>
          <a:ext cx="902139" cy="63149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pt-PT" sz="1800" kern="1200" dirty="0"/>
        </a:p>
      </dsp:txBody>
      <dsp:txXfrm rot="-5400000">
        <a:off x="2" y="316232"/>
        <a:ext cx="631497" cy="270642"/>
      </dsp:txXfrm>
    </dsp:sp>
    <dsp:sp modelId="{18719633-A797-41B3-8DA5-9F263BECEFAB}">
      <dsp:nvSpPr>
        <dsp:cNvPr id="0" name=""/>
        <dsp:cNvSpPr/>
      </dsp:nvSpPr>
      <dsp:spPr>
        <a:xfrm rot="5400000">
          <a:off x="3070553" y="-2437859"/>
          <a:ext cx="586390" cy="546450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noProof="0" dirty="0" smtClean="0"/>
            <a:t>If in the LR the inflation </a:t>
          </a:r>
          <a:r>
            <a:rPr lang="en-US" sz="2400" kern="1200" noProof="0" dirty="0" err="1" smtClean="0"/>
            <a:t>diferencials</a:t>
          </a:r>
          <a:r>
            <a:rPr lang="en-US" sz="2400" kern="1200" noProof="0" dirty="0" smtClean="0"/>
            <a:t> determine the exchange rate, </a:t>
          </a:r>
          <a:endParaRPr lang="en-US" sz="2400" kern="1200" noProof="0" dirty="0"/>
        </a:p>
      </dsp:txBody>
      <dsp:txXfrm rot="-5400000">
        <a:off x="631498" y="29821"/>
        <a:ext cx="5435877" cy="529140"/>
      </dsp:txXfrm>
    </dsp:sp>
    <dsp:sp modelId="{EDEAA8BB-C134-4DCA-B209-B7CC50BF75F1}">
      <dsp:nvSpPr>
        <dsp:cNvPr id="0" name=""/>
        <dsp:cNvSpPr/>
      </dsp:nvSpPr>
      <dsp:spPr>
        <a:xfrm rot="5400000">
          <a:off x="-135320" y="827259"/>
          <a:ext cx="902139" cy="63149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endParaRPr lang="pt-PT" sz="2400" kern="1200" dirty="0"/>
        </a:p>
      </dsp:txBody>
      <dsp:txXfrm rot="-5400000">
        <a:off x="2" y="1007687"/>
        <a:ext cx="631497" cy="270642"/>
      </dsp:txXfrm>
    </dsp:sp>
    <dsp:sp modelId="{4CDA7253-EEB6-479D-8931-61D65DCBC164}">
      <dsp:nvSpPr>
        <dsp:cNvPr id="0" name=""/>
        <dsp:cNvSpPr/>
      </dsp:nvSpPr>
      <dsp:spPr>
        <a:xfrm rot="5400000">
          <a:off x="3070553" y="-1747117"/>
          <a:ext cx="586390" cy="546450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pt-PT" sz="2400" kern="1200" dirty="0" err="1" smtClean="0"/>
            <a:t>what</a:t>
          </a:r>
          <a:r>
            <a:rPr lang="pt-PT" sz="2400" kern="1200" dirty="0" smtClean="0"/>
            <a:t> determines  </a:t>
          </a:r>
          <a:r>
            <a:rPr lang="pt-PT" sz="2400" kern="1200" dirty="0" err="1" smtClean="0"/>
            <a:t>inflation</a:t>
          </a:r>
          <a:r>
            <a:rPr lang="pt-PT" sz="2400" kern="1200" dirty="0" smtClean="0"/>
            <a:t>?</a:t>
          </a:r>
          <a:endParaRPr lang="pt-PT" sz="2400" kern="1200" dirty="0"/>
        </a:p>
      </dsp:txBody>
      <dsp:txXfrm rot="-5400000">
        <a:off x="631498" y="720563"/>
        <a:ext cx="5435877" cy="529140"/>
      </dsp:txXfrm>
    </dsp:sp>
    <dsp:sp modelId="{B8E2787B-DEA1-447B-B09A-3CC12DDB375C}">
      <dsp:nvSpPr>
        <dsp:cNvPr id="0" name=""/>
        <dsp:cNvSpPr/>
      </dsp:nvSpPr>
      <dsp:spPr>
        <a:xfrm rot="5400000">
          <a:off x="-135320" y="1518001"/>
          <a:ext cx="902139" cy="631497"/>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pt-PT" sz="1800" kern="1200" dirty="0"/>
        </a:p>
      </dsp:txBody>
      <dsp:txXfrm rot="-5400000">
        <a:off x="2" y="1698429"/>
        <a:ext cx="631497" cy="270642"/>
      </dsp:txXfrm>
    </dsp:sp>
    <dsp:sp modelId="{105C2B82-E439-42DC-A5CE-F3D6474067B1}">
      <dsp:nvSpPr>
        <dsp:cNvPr id="0" name=""/>
        <dsp:cNvSpPr/>
      </dsp:nvSpPr>
      <dsp:spPr>
        <a:xfrm rot="5400000">
          <a:off x="3070553" y="-1056375"/>
          <a:ext cx="586390" cy="546450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pt-PT" sz="2400" kern="1200" dirty="0" smtClean="0"/>
            <a:t>MONETARY THEORY</a:t>
          </a:r>
          <a:endParaRPr lang="pt-PT" sz="2400" kern="1200" dirty="0"/>
        </a:p>
      </dsp:txBody>
      <dsp:txXfrm rot="-5400000">
        <a:off x="631498" y="1411305"/>
        <a:ext cx="5435877" cy="52914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873" cy="494031"/>
          </a:xfrm>
          <a:prstGeom prst="rect">
            <a:avLst/>
          </a:prstGeom>
        </p:spPr>
        <p:txBody>
          <a:bodyPr vert="horz" lIns="91906" tIns="45953" rIns="91906" bIns="45953" rtlCol="0"/>
          <a:lstStyle>
            <a:lvl1pPr algn="l">
              <a:defRPr sz="1200">
                <a:latin typeface="Arial" pitchFamily="34" charset="0"/>
              </a:defRPr>
            </a:lvl1pPr>
          </a:lstStyle>
          <a:p>
            <a:pPr>
              <a:defRPr/>
            </a:pPr>
            <a:endParaRPr lang="pt-PT"/>
          </a:p>
        </p:txBody>
      </p:sp>
      <p:sp>
        <p:nvSpPr>
          <p:cNvPr id="3" name="Date Placeholder 2"/>
          <p:cNvSpPr>
            <a:spLocks noGrp="1"/>
          </p:cNvSpPr>
          <p:nvPr>
            <p:ph type="dt" sz="quarter" idx="1"/>
          </p:nvPr>
        </p:nvSpPr>
        <p:spPr>
          <a:xfrm>
            <a:off x="3850197" y="0"/>
            <a:ext cx="2945873" cy="494031"/>
          </a:xfrm>
          <a:prstGeom prst="rect">
            <a:avLst/>
          </a:prstGeom>
        </p:spPr>
        <p:txBody>
          <a:bodyPr vert="horz" lIns="91906" tIns="45953" rIns="91906" bIns="45953" rtlCol="0"/>
          <a:lstStyle>
            <a:lvl1pPr algn="r">
              <a:defRPr sz="1200">
                <a:latin typeface="Arial" pitchFamily="34" charset="0"/>
              </a:defRPr>
            </a:lvl1pPr>
          </a:lstStyle>
          <a:p>
            <a:pPr>
              <a:defRPr/>
            </a:pPr>
            <a:fld id="{8EE13468-A440-40CF-8CB7-C66A7365E533}" type="datetimeFigureOut">
              <a:rPr lang="pt-PT"/>
              <a:pPr>
                <a:defRPr/>
              </a:pPr>
              <a:t>10-03-2016</a:t>
            </a:fld>
            <a:endParaRPr lang="pt-PT"/>
          </a:p>
        </p:txBody>
      </p:sp>
      <p:sp>
        <p:nvSpPr>
          <p:cNvPr id="4" name="Footer Placeholder 3"/>
          <p:cNvSpPr>
            <a:spLocks noGrp="1"/>
          </p:cNvSpPr>
          <p:nvPr>
            <p:ph type="ftr" sz="quarter" idx="2"/>
          </p:nvPr>
        </p:nvSpPr>
        <p:spPr>
          <a:xfrm>
            <a:off x="1" y="9378632"/>
            <a:ext cx="2945873" cy="494031"/>
          </a:xfrm>
          <a:prstGeom prst="rect">
            <a:avLst/>
          </a:prstGeom>
        </p:spPr>
        <p:txBody>
          <a:bodyPr vert="horz" lIns="91906" tIns="45953" rIns="91906" bIns="45953" rtlCol="0" anchor="b"/>
          <a:lstStyle>
            <a:lvl1pPr algn="l">
              <a:defRPr sz="1200">
                <a:latin typeface="Arial" pitchFamily="34" charset="0"/>
              </a:defRPr>
            </a:lvl1pPr>
          </a:lstStyle>
          <a:p>
            <a:pPr>
              <a:defRPr/>
            </a:pPr>
            <a:endParaRPr lang="pt-PT"/>
          </a:p>
        </p:txBody>
      </p:sp>
      <p:sp>
        <p:nvSpPr>
          <p:cNvPr id="5" name="Slide Number Placeholder 4"/>
          <p:cNvSpPr>
            <a:spLocks noGrp="1"/>
          </p:cNvSpPr>
          <p:nvPr>
            <p:ph type="sldNum" sz="quarter" idx="3"/>
          </p:nvPr>
        </p:nvSpPr>
        <p:spPr>
          <a:xfrm>
            <a:off x="3850197" y="9378632"/>
            <a:ext cx="2945873" cy="494031"/>
          </a:xfrm>
          <a:prstGeom prst="rect">
            <a:avLst/>
          </a:prstGeom>
        </p:spPr>
        <p:txBody>
          <a:bodyPr vert="horz" lIns="91906" tIns="45953" rIns="91906" bIns="45953" rtlCol="0" anchor="b"/>
          <a:lstStyle>
            <a:lvl1pPr algn="r">
              <a:defRPr sz="1200">
                <a:latin typeface="Arial" pitchFamily="34" charset="0"/>
              </a:defRPr>
            </a:lvl1pPr>
          </a:lstStyle>
          <a:p>
            <a:pPr>
              <a:defRPr/>
            </a:pPr>
            <a:fld id="{672C9022-5796-49F0-8C96-EE56430DDC0E}" type="slidenum">
              <a:rPr lang="pt-PT"/>
              <a:pPr>
                <a:defRPr/>
              </a:pPr>
              <a:t>‹#›</a:t>
            </a:fld>
            <a:endParaRPr lang="pt-PT"/>
          </a:p>
        </p:txBody>
      </p:sp>
    </p:spTree>
    <p:extLst>
      <p:ext uri="{BB962C8B-B14F-4D97-AF65-F5344CB8AC3E}">
        <p14:creationId xmlns:p14="http://schemas.microsoft.com/office/powerpoint/2010/main" val="12983855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873" cy="494031"/>
          </a:xfrm>
          <a:prstGeom prst="rect">
            <a:avLst/>
          </a:prstGeom>
        </p:spPr>
        <p:txBody>
          <a:bodyPr vert="horz" lIns="91906" tIns="45953" rIns="91906" bIns="45953" rtlCol="0"/>
          <a:lstStyle>
            <a:lvl1pPr algn="l" fontAlgn="auto">
              <a:spcBef>
                <a:spcPts val="0"/>
              </a:spcBef>
              <a:spcAft>
                <a:spcPts val="0"/>
              </a:spcAft>
              <a:defRPr sz="1200">
                <a:latin typeface="+mn-lt"/>
              </a:defRPr>
            </a:lvl1pPr>
          </a:lstStyle>
          <a:p>
            <a:pPr>
              <a:defRPr/>
            </a:pPr>
            <a:endParaRPr lang="pt-PT"/>
          </a:p>
        </p:txBody>
      </p:sp>
      <p:sp>
        <p:nvSpPr>
          <p:cNvPr id="3" name="Date Placeholder 2"/>
          <p:cNvSpPr>
            <a:spLocks noGrp="1"/>
          </p:cNvSpPr>
          <p:nvPr>
            <p:ph type="dt" idx="1"/>
          </p:nvPr>
        </p:nvSpPr>
        <p:spPr>
          <a:xfrm>
            <a:off x="3850197" y="0"/>
            <a:ext cx="2945873" cy="494031"/>
          </a:xfrm>
          <a:prstGeom prst="rect">
            <a:avLst/>
          </a:prstGeom>
        </p:spPr>
        <p:txBody>
          <a:bodyPr vert="horz" lIns="91906" tIns="45953" rIns="91906" bIns="45953" rtlCol="0"/>
          <a:lstStyle>
            <a:lvl1pPr algn="r" fontAlgn="auto">
              <a:spcBef>
                <a:spcPts val="0"/>
              </a:spcBef>
              <a:spcAft>
                <a:spcPts val="0"/>
              </a:spcAft>
              <a:defRPr sz="1200">
                <a:latin typeface="+mn-lt"/>
              </a:defRPr>
            </a:lvl1pPr>
          </a:lstStyle>
          <a:p>
            <a:pPr>
              <a:defRPr/>
            </a:pPr>
            <a:fld id="{64736A54-1CDB-4119-9E53-402F008A6AB7}" type="datetimeFigureOut">
              <a:rPr lang="pt-PT"/>
              <a:pPr>
                <a:defRPr/>
              </a:pPr>
              <a:t>10-03-2016</a:t>
            </a:fld>
            <a:endParaRPr lang="pt-PT"/>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906" tIns="45953" rIns="91906" bIns="45953" rtlCol="0" anchor="ctr"/>
          <a:lstStyle/>
          <a:p>
            <a:pPr lvl="0"/>
            <a:endParaRPr lang="pt-PT" noProof="0" smtClean="0"/>
          </a:p>
        </p:txBody>
      </p:sp>
      <p:sp>
        <p:nvSpPr>
          <p:cNvPr id="5" name="Notes Placeholder 4"/>
          <p:cNvSpPr>
            <a:spLocks noGrp="1"/>
          </p:cNvSpPr>
          <p:nvPr>
            <p:ph type="body" sz="quarter" idx="3"/>
          </p:nvPr>
        </p:nvSpPr>
        <p:spPr>
          <a:xfrm>
            <a:off x="679447" y="4690905"/>
            <a:ext cx="5438783" cy="4443094"/>
          </a:xfrm>
          <a:prstGeom prst="rect">
            <a:avLst/>
          </a:prstGeom>
        </p:spPr>
        <p:txBody>
          <a:bodyPr vert="horz" lIns="91906" tIns="45953" rIns="91906" bIns="4595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pt-PT" noProof="0" smtClean="0"/>
          </a:p>
        </p:txBody>
      </p:sp>
      <p:sp>
        <p:nvSpPr>
          <p:cNvPr id="6" name="Footer Placeholder 5"/>
          <p:cNvSpPr>
            <a:spLocks noGrp="1"/>
          </p:cNvSpPr>
          <p:nvPr>
            <p:ph type="ftr" sz="quarter" idx="4"/>
          </p:nvPr>
        </p:nvSpPr>
        <p:spPr>
          <a:xfrm>
            <a:off x="1" y="9378632"/>
            <a:ext cx="2945873" cy="494031"/>
          </a:xfrm>
          <a:prstGeom prst="rect">
            <a:avLst/>
          </a:prstGeom>
        </p:spPr>
        <p:txBody>
          <a:bodyPr vert="horz" lIns="91906" tIns="45953" rIns="91906" bIns="45953" rtlCol="0" anchor="b"/>
          <a:lstStyle>
            <a:lvl1pPr algn="l" fontAlgn="auto">
              <a:spcBef>
                <a:spcPts val="0"/>
              </a:spcBef>
              <a:spcAft>
                <a:spcPts val="0"/>
              </a:spcAft>
              <a:defRPr sz="1200">
                <a:latin typeface="+mn-lt"/>
              </a:defRPr>
            </a:lvl1pPr>
          </a:lstStyle>
          <a:p>
            <a:pPr>
              <a:defRPr/>
            </a:pPr>
            <a:endParaRPr lang="pt-PT"/>
          </a:p>
        </p:txBody>
      </p:sp>
      <p:sp>
        <p:nvSpPr>
          <p:cNvPr id="7" name="Slide Number Placeholder 6"/>
          <p:cNvSpPr>
            <a:spLocks noGrp="1"/>
          </p:cNvSpPr>
          <p:nvPr>
            <p:ph type="sldNum" sz="quarter" idx="5"/>
          </p:nvPr>
        </p:nvSpPr>
        <p:spPr>
          <a:xfrm>
            <a:off x="3850197" y="9378632"/>
            <a:ext cx="2945873" cy="494031"/>
          </a:xfrm>
          <a:prstGeom prst="rect">
            <a:avLst/>
          </a:prstGeom>
        </p:spPr>
        <p:txBody>
          <a:bodyPr vert="horz" lIns="91906" tIns="45953" rIns="91906" bIns="45953" rtlCol="0" anchor="b"/>
          <a:lstStyle>
            <a:lvl1pPr algn="r" fontAlgn="auto">
              <a:spcBef>
                <a:spcPts val="0"/>
              </a:spcBef>
              <a:spcAft>
                <a:spcPts val="0"/>
              </a:spcAft>
              <a:defRPr sz="1200">
                <a:latin typeface="+mn-lt"/>
              </a:defRPr>
            </a:lvl1pPr>
          </a:lstStyle>
          <a:p>
            <a:pPr>
              <a:defRPr/>
            </a:pPr>
            <a:fld id="{4F6BB4E1-306C-43CF-B703-596E55549CA8}" type="slidenum">
              <a:rPr lang="pt-PT"/>
              <a:pPr>
                <a:defRPr/>
              </a:pPr>
              <a:t>‹#›</a:t>
            </a:fld>
            <a:endParaRPr lang="pt-PT"/>
          </a:p>
        </p:txBody>
      </p:sp>
    </p:spTree>
    <p:extLst>
      <p:ext uri="{BB962C8B-B14F-4D97-AF65-F5344CB8AC3E}">
        <p14:creationId xmlns:p14="http://schemas.microsoft.com/office/powerpoint/2010/main" val="5926882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dirty="0"/>
          </a:p>
        </p:txBody>
      </p:sp>
      <p:sp>
        <p:nvSpPr>
          <p:cNvPr id="4" name="Slide Number Placeholder 3"/>
          <p:cNvSpPr>
            <a:spLocks noGrp="1"/>
          </p:cNvSpPr>
          <p:nvPr>
            <p:ph type="sldNum" sz="quarter" idx="10"/>
          </p:nvPr>
        </p:nvSpPr>
        <p:spPr/>
        <p:txBody>
          <a:bodyPr/>
          <a:lstStyle/>
          <a:p>
            <a:pPr>
              <a:defRPr/>
            </a:pPr>
            <a:fld id="{4F6BB4E1-306C-43CF-B703-596E55549CA8}" type="slidenum">
              <a:rPr lang="pt-PT" smtClean="0"/>
              <a:pPr>
                <a:defRPr/>
              </a:pPr>
              <a:t>1</a:t>
            </a:fld>
            <a:endParaRPr lang="pt-PT"/>
          </a:p>
        </p:txBody>
      </p:sp>
    </p:spTree>
    <p:extLst>
      <p:ext uri="{BB962C8B-B14F-4D97-AF65-F5344CB8AC3E}">
        <p14:creationId xmlns:p14="http://schemas.microsoft.com/office/powerpoint/2010/main" val="29961972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pt-PT" smtClean="0"/>
          </a:p>
        </p:txBody>
      </p:sp>
      <p:sp>
        <p:nvSpPr>
          <p:cNvPr id="4" name="Slide Number Placeholder 3"/>
          <p:cNvSpPr>
            <a:spLocks noGrp="1"/>
          </p:cNvSpPr>
          <p:nvPr>
            <p:ph type="sldNum" sz="quarter" idx="5"/>
          </p:nvPr>
        </p:nvSpPr>
        <p:spPr/>
        <p:txBody>
          <a:bodyPr/>
          <a:lstStyle/>
          <a:p>
            <a:pPr>
              <a:defRPr/>
            </a:pPr>
            <a:fld id="{12312AA9-F92C-4FD4-A28F-B5243B04E3B7}" type="slidenum">
              <a:rPr lang="pt-PT" smtClean="0"/>
              <a:pPr>
                <a:defRPr/>
              </a:pPr>
              <a:t>11</a:t>
            </a:fld>
            <a:endParaRPr lang="pt-PT"/>
          </a:p>
        </p:txBody>
      </p:sp>
    </p:spTree>
    <p:extLst>
      <p:ext uri="{BB962C8B-B14F-4D97-AF65-F5344CB8AC3E}">
        <p14:creationId xmlns:p14="http://schemas.microsoft.com/office/powerpoint/2010/main" val="9766482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12</a:t>
            </a:fld>
            <a:endParaRPr lang="pt-PT"/>
          </a:p>
        </p:txBody>
      </p:sp>
    </p:spTree>
    <p:extLst>
      <p:ext uri="{BB962C8B-B14F-4D97-AF65-F5344CB8AC3E}">
        <p14:creationId xmlns:p14="http://schemas.microsoft.com/office/powerpoint/2010/main" val="860013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13</a:t>
            </a:fld>
            <a:endParaRPr lang="pt-PT"/>
          </a:p>
        </p:txBody>
      </p:sp>
    </p:spTree>
    <p:extLst>
      <p:ext uri="{BB962C8B-B14F-4D97-AF65-F5344CB8AC3E}">
        <p14:creationId xmlns:p14="http://schemas.microsoft.com/office/powerpoint/2010/main" val="8092598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14</a:t>
            </a:fld>
            <a:endParaRPr lang="pt-PT"/>
          </a:p>
        </p:txBody>
      </p:sp>
    </p:spTree>
    <p:extLst>
      <p:ext uri="{BB962C8B-B14F-4D97-AF65-F5344CB8AC3E}">
        <p14:creationId xmlns:p14="http://schemas.microsoft.com/office/powerpoint/2010/main" val="25824291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15</a:t>
            </a:fld>
            <a:endParaRPr lang="pt-PT"/>
          </a:p>
        </p:txBody>
      </p:sp>
    </p:spTree>
    <p:extLst>
      <p:ext uri="{BB962C8B-B14F-4D97-AF65-F5344CB8AC3E}">
        <p14:creationId xmlns:p14="http://schemas.microsoft.com/office/powerpoint/2010/main" val="39838852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16</a:t>
            </a:fld>
            <a:endParaRPr lang="pt-PT"/>
          </a:p>
        </p:txBody>
      </p:sp>
    </p:spTree>
    <p:extLst>
      <p:ext uri="{BB962C8B-B14F-4D97-AF65-F5344CB8AC3E}">
        <p14:creationId xmlns:p14="http://schemas.microsoft.com/office/powerpoint/2010/main" val="6739857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17</a:t>
            </a:fld>
            <a:endParaRPr lang="pt-PT"/>
          </a:p>
        </p:txBody>
      </p:sp>
    </p:spTree>
    <p:extLst>
      <p:ext uri="{BB962C8B-B14F-4D97-AF65-F5344CB8AC3E}">
        <p14:creationId xmlns:p14="http://schemas.microsoft.com/office/powerpoint/2010/main" val="14934659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18</a:t>
            </a:fld>
            <a:endParaRPr lang="pt-PT"/>
          </a:p>
        </p:txBody>
      </p:sp>
    </p:spTree>
    <p:extLst>
      <p:ext uri="{BB962C8B-B14F-4D97-AF65-F5344CB8AC3E}">
        <p14:creationId xmlns:p14="http://schemas.microsoft.com/office/powerpoint/2010/main" val="4279480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19</a:t>
            </a:fld>
            <a:endParaRPr lang="pt-PT"/>
          </a:p>
        </p:txBody>
      </p:sp>
    </p:spTree>
    <p:extLst>
      <p:ext uri="{BB962C8B-B14F-4D97-AF65-F5344CB8AC3E}">
        <p14:creationId xmlns:p14="http://schemas.microsoft.com/office/powerpoint/2010/main" val="7337051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20</a:t>
            </a:fld>
            <a:endParaRPr lang="pt-PT"/>
          </a:p>
        </p:txBody>
      </p:sp>
    </p:spTree>
    <p:extLst>
      <p:ext uri="{BB962C8B-B14F-4D97-AF65-F5344CB8AC3E}">
        <p14:creationId xmlns:p14="http://schemas.microsoft.com/office/powerpoint/2010/main" val="3226342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2</a:t>
            </a:fld>
            <a:endParaRPr lang="pt-PT"/>
          </a:p>
        </p:txBody>
      </p:sp>
    </p:spTree>
    <p:extLst>
      <p:ext uri="{BB962C8B-B14F-4D97-AF65-F5344CB8AC3E}">
        <p14:creationId xmlns:p14="http://schemas.microsoft.com/office/powerpoint/2010/main" val="35331655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4F6BB4E1-306C-43CF-B703-596E55549CA8}" type="slidenum">
              <a:rPr lang="pt-PT" smtClean="0"/>
              <a:pPr>
                <a:defRPr/>
              </a:pPr>
              <a:t>21</a:t>
            </a:fld>
            <a:endParaRPr lang="pt-PT"/>
          </a:p>
        </p:txBody>
      </p:sp>
    </p:spTree>
    <p:extLst>
      <p:ext uri="{BB962C8B-B14F-4D97-AF65-F5344CB8AC3E}">
        <p14:creationId xmlns:p14="http://schemas.microsoft.com/office/powerpoint/2010/main" val="5350069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4F6BB4E1-306C-43CF-B703-596E55549CA8}" type="slidenum">
              <a:rPr lang="pt-PT" smtClean="0"/>
              <a:pPr>
                <a:defRPr/>
              </a:pPr>
              <a:t>22</a:t>
            </a:fld>
            <a:endParaRPr lang="pt-PT"/>
          </a:p>
        </p:txBody>
      </p:sp>
    </p:spTree>
    <p:extLst>
      <p:ext uri="{BB962C8B-B14F-4D97-AF65-F5344CB8AC3E}">
        <p14:creationId xmlns:p14="http://schemas.microsoft.com/office/powerpoint/2010/main" val="16986979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4F6BB4E1-306C-43CF-B703-596E55549CA8}" type="slidenum">
              <a:rPr lang="pt-PT" smtClean="0"/>
              <a:pPr>
                <a:defRPr/>
              </a:pPr>
              <a:t>23</a:t>
            </a:fld>
            <a:endParaRPr lang="pt-PT"/>
          </a:p>
        </p:txBody>
      </p:sp>
    </p:spTree>
    <p:extLst>
      <p:ext uri="{BB962C8B-B14F-4D97-AF65-F5344CB8AC3E}">
        <p14:creationId xmlns:p14="http://schemas.microsoft.com/office/powerpoint/2010/main" val="20867339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4F6BB4E1-306C-43CF-B703-596E55549CA8}" type="slidenum">
              <a:rPr lang="pt-PT" smtClean="0"/>
              <a:pPr>
                <a:defRPr/>
              </a:pPr>
              <a:t>24</a:t>
            </a:fld>
            <a:endParaRPr lang="pt-PT"/>
          </a:p>
        </p:txBody>
      </p:sp>
    </p:spTree>
    <p:extLst>
      <p:ext uri="{BB962C8B-B14F-4D97-AF65-F5344CB8AC3E}">
        <p14:creationId xmlns:p14="http://schemas.microsoft.com/office/powerpoint/2010/main" val="7547368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4F6BB4E1-306C-43CF-B703-596E55549CA8}" type="slidenum">
              <a:rPr lang="pt-PT" smtClean="0"/>
              <a:pPr>
                <a:defRPr/>
              </a:pPr>
              <a:t>25</a:t>
            </a:fld>
            <a:endParaRPr lang="pt-PT"/>
          </a:p>
        </p:txBody>
      </p:sp>
    </p:spTree>
    <p:extLst>
      <p:ext uri="{BB962C8B-B14F-4D97-AF65-F5344CB8AC3E}">
        <p14:creationId xmlns:p14="http://schemas.microsoft.com/office/powerpoint/2010/main" val="27837457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4F6BB4E1-306C-43CF-B703-596E55549CA8}" type="slidenum">
              <a:rPr lang="pt-PT" smtClean="0"/>
              <a:pPr>
                <a:defRPr/>
              </a:pPr>
              <a:t>27</a:t>
            </a:fld>
            <a:endParaRPr lang="pt-PT"/>
          </a:p>
        </p:txBody>
      </p:sp>
    </p:spTree>
    <p:extLst>
      <p:ext uri="{BB962C8B-B14F-4D97-AF65-F5344CB8AC3E}">
        <p14:creationId xmlns:p14="http://schemas.microsoft.com/office/powerpoint/2010/main" val="3225714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3</a:t>
            </a:fld>
            <a:endParaRPr lang="pt-PT"/>
          </a:p>
        </p:txBody>
      </p:sp>
    </p:spTree>
    <p:extLst>
      <p:ext uri="{BB962C8B-B14F-4D97-AF65-F5344CB8AC3E}">
        <p14:creationId xmlns:p14="http://schemas.microsoft.com/office/powerpoint/2010/main" val="652539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4</a:t>
            </a:fld>
            <a:endParaRPr lang="pt-PT"/>
          </a:p>
        </p:txBody>
      </p:sp>
    </p:spTree>
    <p:extLst>
      <p:ext uri="{BB962C8B-B14F-4D97-AF65-F5344CB8AC3E}">
        <p14:creationId xmlns:p14="http://schemas.microsoft.com/office/powerpoint/2010/main" val="36234850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5</a:t>
            </a:fld>
            <a:endParaRPr lang="pt-PT"/>
          </a:p>
        </p:txBody>
      </p:sp>
    </p:spTree>
    <p:extLst>
      <p:ext uri="{BB962C8B-B14F-4D97-AF65-F5344CB8AC3E}">
        <p14:creationId xmlns:p14="http://schemas.microsoft.com/office/powerpoint/2010/main" val="2395667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6</a:t>
            </a:fld>
            <a:endParaRPr lang="pt-PT"/>
          </a:p>
        </p:txBody>
      </p:sp>
    </p:spTree>
    <p:extLst>
      <p:ext uri="{BB962C8B-B14F-4D97-AF65-F5344CB8AC3E}">
        <p14:creationId xmlns:p14="http://schemas.microsoft.com/office/powerpoint/2010/main" val="39099946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8</a:t>
            </a:fld>
            <a:endParaRPr lang="pt-PT"/>
          </a:p>
        </p:txBody>
      </p:sp>
    </p:spTree>
    <p:extLst>
      <p:ext uri="{BB962C8B-B14F-4D97-AF65-F5344CB8AC3E}">
        <p14:creationId xmlns:p14="http://schemas.microsoft.com/office/powerpoint/2010/main" val="729695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9</a:t>
            </a:fld>
            <a:endParaRPr lang="pt-PT"/>
          </a:p>
        </p:txBody>
      </p:sp>
    </p:spTree>
    <p:extLst>
      <p:ext uri="{BB962C8B-B14F-4D97-AF65-F5344CB8AC3E}">
        <p14:creationId xmlns:p14="http://schemas.microsoft.com/office/powerpoint/2010/main" val="26339147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348923F5-A50A-48D6-B87B-7DC0B0F7394F}" type="slidenum">
              <a:rPr lang="pt-PT" smtClean="0"/>
              <a:pPr>
                <a:defRPr/>
              </a:pPr>
              <a:t>10</a:t>
            </a:fld>
            <a:endParaRPr lang="pt-PT"/>
          </a:p>
        </p:txBody>
      </p:sp>
    </p:spTree>
    <p:extLst>
      <p:ext uri="{BB962C8B-B14F-4D97-AF65-F5344CB8AC3E}">
        <p14:creationId xmlns:p14="http://schemas.microsoft.com/office/powerpoint/2010/main" val="234904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fld id="{303F3C20-E78A-4CFA-8FD3-ADE230EBA29A}" type="datetime1">
              <a:rPr lang="pt-PT"/>
              <a:pPr>
                <a:defRPr/>
              </a:pPr>
              <a:t>10-03-2016</a:t>
            </a:fld>
            <a:endParaRPr lang="pt-PT"/>
          </a:p>
        </p:txBody>
      </p:sp>
      <p:sp>
        <p:nvSpPr>
          <p:cNvPr id="12" name="Footer Placeholder 16"/>
          <p:cNvSpPr>
            <a:spLocks noGrp="1"/>
          </p:cNvSpPr>
          <p:nvPr>
            <p:ph type="ftr" sz="quarter" idx="11"/>
          </p:nvPr>
        </p:nvSpPr>
        <p:spPr/>
        <p:txBody>
          <a:bodyPr/>
          <a:lstStyle>
            <a:lvl1pPr>
              <a:defRPr/>
            </a:lvl1pPr>
          </a:lstStyle>
          <a:p>
            <a:pPr>
              <a:defRPr/>
            </a:pPr>
            <a:endParaRPr lang="pt-PT"/>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pPr>
              <a:defRPr/>
            </a:pPr>
            <a:fld id="{EF1F7439-E853-4F39-8D50-10A47B5F363D}" type="slidenum">
              <a:rPr lang="pt-PT"/>
              <a:pPr>
                <a:defRPr/>
              </a:pPr>
              <a:t>‹#›</a:t>
            </a:fld>
            <a:endParaRPr lang="pt-P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97F7EEFF-5F09-4C81-B348-98C70667FA1A}" type="datetime1">
              <a:rPr lang="pt-PT"/>
              <a:pPr>
                <a:defRPr/>
              </a:pPr>
              <a:t>10-03-2016</a:t>
            </a:fld>
            <a:endParaRPr lang="pt-PT"/>
          </a:p>
        </p:txBody>
      </p:sp>
      <p:sp>
        <p:nvSpPr>
          <p:cNvPr id="5" name="Footer Placeholder 2"/>
          <p:cNvSpPr>
            <a:spLocks noGrp="1"/>
          </p:cNvSpPr>
          <p:nvPr>
            <p:ph type="ftr" sz="quarter" idx="11"/>
          </p:nvPr>
        </p:nvSpPr>
        <p:spPr/>
        <p:txBody>
          <a:bodyPr/>
          <a:lstStyle>
            <a:lvl1pPr>
              <a:defRPr/>
            </a:lvl1pPr>
          </a:lstStyle>
          <a:p>
            <a:pPr>
              <a:defRPr/>
            </a:pPr>
            <a:endParaRPr lang="pt-PT"/>
          </a:p>
        </p:txBody>
      </p:sp>
      <p:sp>
        <p:nvSpPr>
          <p:cNvPr id="6" name="Slide Number Placeholder 22"/>
          <p:cNvSpPr>
            <a:spLocks noGrp="1"/>
          </p:cNvSpPr>
          <p:nvPr>
            <p:ph type="sldNum" sz="quarter" idx="12"/>
          </p:nvPr>
        </p:nvSpPr>
        <p:spPr/>
        <p:txBody>
          <a:bodyPr/>
          <a:lstStyle>
            <a:lvl1pPr>
              <a:defRPr/>
            </a:lvl1pPr>
          </a:lstStyle>
          <a:p>
            <a:pPr>
              <a:defRPr/>
            </a:pPr>
            <a:fld id="{24F5AD19-BC4B-47CA-A34E-7D3FA917C6E2}" type="slidenum">
              <a:rPr lang="pt-PT"/>
              <a:pPr>
                <a:defRPr/>
              </a:pPr>
              <a:t>‹#›</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E70E211E-7092-4130-87C3-A7A05A5000EB}" type="datetime1">
              <a:rPr lang="pt-PT"/>
              <a:pPr>
                <a:defRPr/>
              </a:pPr>
              <a:t>10-03-2016</a:t>
            </a:fld>
            <a:endParaRPr lang="pt-PT"/>
          </a:p>
        </p:txBody>
      </p:sp>
      <p:sp>
        <p:nvSpPr>
          <p:cNvPr id="5" name="Footer Placeholder 2"/>
          <p:cNvSpPr>
            <a:spLocks noGrp="1"/>
          </p:cNvSpPr>
          <p:nvPr>
            <p:ph type="ftr" sz="quarter" idx="11"/>
          </p:nvPr>
        </p:nvSpPr>
        <p:spPr/>
        <p:txBody>
          <a:bodyPr/>
          <a:lstStyle>
            <a:lvl1pPr>
              <a:defRPr/>
            </a:lvl1pPr>
          </a:lstStyle>
          <a:p>
            <a:pPr>
              <a:defRPr/>
            </a:pPr>
            <a:endParaRPr lang="pt-PT"/>
          </a:p>
        </p:txBody>
      </p:sp>
      <p:sp>
        <p:nvSpPr>
          <p:cNvPr id="6" name="Slide Number Placeholder 22"/>
          <p:cNvSpPr>
            <a:spLocks noGrp="1"/>
          </p:cNvSpPr>
          <p:nvPr>
            <p:ph type="sldNum" sz="quarter" idx="12"/>
          </p:nvPr>
        </p:nvSpPr>
        <p:spPr/>
        <p:txBody>
          <a:bodyPr/>
          <a:lstStyle>
            <a:lvl1pPr>
              <a:defRPr/>
            </a:lvl1pPr>
          </a:lstStyle>
          <a:p>
            <a:pPr>
              <a:defRPr/>
            </a:pPr>
            <a:fld id="{9C722ABD-EAB4-4DAF-BAE0-D2C5F10BBA18}" type="slidenum">
              <a:rPr lang="pt-PT"/>
              <a:pPr>
                <a:defRPr/>
              </a:pPr>
              <a:t>‹#›</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57CB6EA-EDA6-4B86-A756-0547BF4D66FB}" type="datetime1">
              <a:rPr lang="pt-PT"/>
              <a:pPr>
                <a:defRPr/>
              </a:pPr>
              <a:t>10-03-2016</a:t>
            </a:fld>
            <a:endParaRPr lang="pt-PT"/>
          </a:p>
        </p:txBody>
      </p:sp>
      <p:sp>
        <p:nvSpPr>
          <p:cNvPr id="5" name="Footer Placeholder 2"/>
          <p:cNvSpPr>
            <a:spLocks noGrp="1"/>
          </p:cNvSpPr>
          <p:nvPr>
            <p:ph type="ftr" sz="quarter" idx="11"/>
          </p:nvPr>
        </p:nvSpPr>
        <p:spPr/>
        <p:txBody>
          <a:bodyPr/>
          <a:lstStyle>
            <a:lvl1pPr>
              <a:defRPr/>
            </a:lvl1pPr>
          </a:lstStyle>
          <a:p>
            <a:pPr>
              <a:defRPr/>
            </a:pPr>
            <a:endParaRPr lang="pt-PT"/>
          </a:p>
        </p:txBody>
      </p:sp>
      <p:sp>
        <p:nvSpPr>
          <p:cNvPr id="6" name="Slide Number Placeholder 22"/>
          <p:cNvSpPr>
            <a:spLocks noGrp="1"/>
          </p:cNvSpPr>
          <p:nvPr>
            <p:ph type="sldNum" sz="quarter" idx="12"/>
          </p:nvPr>
        </p:nvSpPr>
        <p:spPr/>
        <p:txBody>
          <a:bodyPr/>
          <a:lstStyle>
            <a:lvl1pPr>
              <a:defRPr/>
            </a:lvl1pPr>
          </a:lstStyle>
          <a:p>
            <a:pPr>
              <a:defRPr/>
            </a:pPr>
            <a:fld id="{8FE18B45-3ECE-435F-B626-64AE7F3FEB85}" type="slidenum">
              <a:rPr lang="pt-PT"/>
              <a:pPr>
                <a:defRPr/>
              </a:pPr>
              <a:t>‹#›</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2CF35D4A-D299-472F-B948-9ADD3CF61A2D}" type="datetime1">
              <a:rPr lang="pt-PT"/>
              <a:pPr>
                <a:defRPr/>
              </a:pPr>
              <a:t>10-03-2016</a:t>
            </a:fld>
            <a:endParaRPr lang="pt-PT"/>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pt-PT"/>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8FF2B2DC-7984-4902-BF5D-3A9E3E3CEC66}" type="slidenum">
              <a:rPr lang="pt-PT"/>
              <a:pPr>
                <a:defRPr/>
              </a:pPr>
              <a:t>‹#›</a:t>
            </a:fld>
            <a:endParaRPr lang="pt-P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CA9B0952-1752-4F1E-A0FD-A38420F79CED}" type="datetime1">
              <a:rPr lang="pt-PT"/>
              <a:pPr>
                <a:defRPr/>
              </a:pPr>
              <a:t>10-03-2016</a:t>
            </a:fld>
            <a:endParaRPr lang="pt-PT"/>
          </a:p>
        </p:txBody>
      </p:sp>
      <p:sp>
        <p:nvSpPr>
          <p:cNvPr id="6" name="Footer Placeholder 2"/>
          <p:cNvSpPr>
            <a:spLocks noGrp="1"/>
          </p:cNvSpPr>
          <p:nvPr>
            <p:ph type="ftr" sz="quarter" idx="11"/>
          </p:nvPr>
        </p:nvSpPr>
        <p:spPr/>
        <p:txBody>
          <a:bodyPr/>
          <a:lstStyle>
            <a:lvl1pPr>
              <a:defRPr/>
            </a:lvl1pPr>
          </a:lstStyle>
          <a:p>
            <a:pPr>
              <a:defRPr/>
            </a:pPr>
            <a:endParaRPr lang="pt-PT"/>
          </a:p>
        </p:txBody>
      </p:sp>
      <p:sp>
        <p:nvSpPr>
          <p:cNvPr id="7" name="Slide Number Placeholder 22"/>
          <p:cNvSpPr>
            <a:spLocks noGrp="1"/>
          </p:cNvSpPr>
          <p:nvPr>
            <p:ph type="sldNum" sz="quarter" idx="12"/>
          </p:nvPr>
        </p:nvSpPr>
        <p:spPr/>
        <p:txBody>
          <a:bodyPr/>
          <a:lstStyle>
            <a:lvl1pPr>
              <a:defRPr/>
            </a:lvl1pPr>
          </a:lstStyle>
          <a:p>
            <a:pPr>
              <a:defRPr/>
            </a:pPr>
            <a:fld id="{D777CE9E-1540-490C-88D9-77DC8B4E8764}" type="slidenum">
              <a:rPr lang="pt-PT"/>
              <a:pPr>
                <a:defRPr/>
              </a:pPr>
              <a:t>‹#›</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020505CA-6325-4D60-9FF7-89192FD5117C}" type="datetime1">
              <a:rPr lang="pt-PT"/>
              <a:pPr>
                <a:defRPr/>
              </a:pPr>
              <a:t>10-03-2016</a:t>
            </a:fld>
            <a:endParaRPr lang="pt-PT"/>
          </a:p>
        </p:txBody>
      </p:sp>
      <p:sp>
        <p:nvSpPr>
          <p:cNvPr id="8" name="Footer Placeholder 2"/>
          <p:cNvSpPr>
            <a:spLocks noGrp="1"/>
          </p:cNvSpPr>
          <p:nvPr>
            <p:ph type="ftr" sz="quarter" idx="11"/>
          </p:nvPr>
        </p:nvSpPr>
        <p:spPr/>
        <p:txBody>
          <a:bodyPr/>
          <a:lstStyle>
            <a:lvl1pPr>
              <a:defRPr/>
            </a:lvl1pPr>
          </a:lstStyle>
          <a:p>
            <a:pPr>
              <a:defRPr/>
            </a:pPr>
            <a:endParaRPr lang="pt-PT"/>
          </a:p>
        </p:txBody>
      </p:sp>
      <p:sp>
        <p:nvSpPr>
          <p:cNvPr id="9" name="Slide Number Placeholder 22"/>
          <p:cNvSpPr>
            <a:spLocks noGrp="1"/>
          </p:cNvSpPr>
          <p:nvPr>
            <p:ph type="sldNum" sz="quarter" idx="12"/>
          </p:nvPr>
        </p:nvSpPr>
        <p:spPr/>
        <p:txBody>
          <a:bodyPr/>
          <a:lstStyle>
            <a:lvl1pPr>
              <a:defRPr/>
            </a:lvl1pPr>
          </a:lstStyle>
          <a:p>
            <a:pPr>
              <a:defRPr/>
            </a:pPr>
            <a:fld id="{325EB5D5-3D99-46A7-95BA-0F4C1FE56082}" type="slidenum">
              <a:rPr lang="pt-PT"/>
              <a:pPr>
                <a:defRPr/>
              </a:pPr>
              <a:t>‹#›</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76A571EB-F4F2-4113-9228-3B3681EB1736}" type="datetime1">
              <a:rPr lang="pt-PT"/>
              <a:pPr>
                <a:defRPr/>
              </a:pPr>
              <a:t>10-03-2016</a:t>
            </a:fld>
            <a:endParaRPr lang="pt-PT"/>
          </a:p>
        </p:txBody>
      </p:sp>
      <p:sp>
        <p:nvSpPr>
          <p:cNvPr id="4" name="Footer Placeholder 2"/>
          <p:cNvSpPr>
            <a:spLocks noGrp="1"/>
          </p:cNvSpPr>
          <p:nvPr>
            <p:ph type="ftr" sz="quarter" idx="11"/>
          </p:nvPr>
        </p:nvSpPr>
        <p:spPr/>
        <p:txBody>
          <a:bodyPr/>
          <a:lstStyle>
            <a:lvl1pPr>
              <a:defRPr/>
            </a:lvl1pPr>
          </a:lstStyle>
          <a:p>
            <a:pPr>
              <a:defRPr/>
            </a:pPr>
            <a:endParaRPr lang="pt-PT"/>
          </a:p>
        </p:txBody>
      </p:sp>
      <p:sp>
        <p:nvSpPr>
          <p:cNvPr id="5" name="Slide Number Placeholder 22"/>
          <p:cNvSpPr>
            <a:spLocks noGrp="1"/>
          </p:cNvSpPr>
          <p:nvPr>
            <p:ph type="sldNum" sz="quarter" idx="12"/>
          </p:nvPr>
        </p:nvSpPr>
        <p:spPr/>
        <p:txBody>
          <a:bodyPr/>
          <a:lstStyle>
            <a:lvl1pPr>
              <a:defRPr/>
            </a:lvl1pPr>
          </a:lstStyle>
          <a:p>
            <a:pPr>
              <a:defRPr/>
            </a:pPr>
            <a:fld id="{52C02703-3779-45C7-8BD5-BB98A3E1AF27}" type="slidenum">
              <a:rPr lang="pt-PT"/>
              <a:pPr>
                <a:defRPr/>
              </a:pPr>
              <a:t>‹#›</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FB32BDD5-17F2-4E8D-9FBC-6A5F37D0A3B8}" type="datetime1">
              <a:rPr lang="pt-PT"/>
              <a:pPr>
                <a:defRPr/>
              </a:pPr>
              <a:t>10-03-2016</a:t>
            </a:fld>
            <a:endParaRPr lang="pt-PT"/>
          </a:p>
        </p:txBody>
      </p:sp>
      <p:sp>
        <p:nvSpPr>
          <p:cNvPr id="3" name="Footer Placeholder 2"/>
          <p:cNvSpPr>
            <a:spLocks noGrp="1"/>
          </p:cNvSpPr>
          <p:nvPr>
            <p:ph type="ftr" sz="quarter" idx="11"/>
          </p:nvPr>
        </p:nvSpPr>
        <p:spPr/>
        <p:txBody>
          <a:bodyPr/>
          <a:lstStyle>
            <a:lvl1pPr>
              <a:defRPr/>
            </a:lvl1pPr>
          </a:lstStyle>
          <a:p>
            <a:pPr>
              <a:defRPr/>
            </a:pPr>
            <a:endParaRPr lang="pt-PT"/>
          </a:p>
        </p:txBody>
      </p:sp>
      <p:sp>
        <p:nvSpPr>
          <p:cNvPr id="4" name="Slide Number Placeholder 22"/>
          <p:cNvSpPr>
            <a:spLocks noGrp="1"/>
          </p:cNvSpPr>
          <p:nvPr>
            <p:ph type="sldNum" sz="quarter" idx="12"/>
          </p:nvPr>
        </p:nvSpPr>
        <p:spPr/>
        <p:txBody>
          <a:bodyPr/>
          <a:lstStyle>
            <a:lvl1pPr>
              <a:defRPr/>
            </a:lvl1pPr>
          </a:lstStyle>
          <a:p>
            <a:pPr>
              <a:defRPr/>
            </a:pPr>
            <a:fld id="{5EE4E5FE-DB04-4B14-AC15-09246AA99212}" type="slidenum">
              <a:rPr lang="pt-PT"/>
              <a:pPr>
                <a:defRPr/>
              </a:pPr>
              <a:t>‹#›</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fld id="{DE5C4DA7-99B1-4509-A03B-74596EA9DDD5}" type="datetime1">
              <a:rPr lang="pt-PT"/>
              <a:pPr>
                <a:defRPr/>
              </a:pPr>
              <a:t>10-03-2016</a:t>
            </a:fld>
            <a:endParaRPr lang="pt-PT"/>
          </a:p>
        </p:txBody>
      </p:sp>
      <p:sp>
        <p:nvSpPr>
          <p:cNvPr id="8" name="Footer Placeholder 5"/>
          <p:cNvSpPr>
            <a:spLocks noGrp="1"/>
          </p:cNvSpPr>
          <p:nvPr>
            <p:ph type="ftr" sz="quarter" idx="11"/>
          </p:nvPr>
        </p:nvSpPr>
        <p:spPr/>
        <p:txBody>
          <a:bodyPr/>
          <a:lstStyle>
            <a:lvl1pPr>
              <a:defRPr/>
            </a:lvl1pPr>
          </a:lstStyle>
          <a:p>
            <a:pPr>
              <a:defRPr/>
            </a:pPr>
            <a:endParaRPr lang="pt-PT"/>
          </a:p>
        </p:txBody>
      </p:sp>
      <p:sp>
        <p:nvSpPr>
          <p:cNvPr id="9" name="Slide Number Placeholder 6"/>
          <p:cNvSpPr>
            <a:spLocks noGrp="1"/>
          </p:cNvSpPr>
          <p:nvPr>
            <p:ph type="sldNum" sz="quarter" idx="12"/>
          </p:nvPr>
        </p:nvSpPr>
        <p:spPr/>
        <p:txBody>
          <a:bodyPr/>
          <a:lstStyle>
            <a:lvl1pPr>
              <a:defRPr/>
            </a:lvl1pPr>
          </a:lstStyle>
          <a:p>
            <a:pPr>
              <a:defRPr/>
            </a:pPr>
            <a:fld id="{BBB0ED3F-4265-486D-9B87-672791CA9294}" type="slidenum">
              <a:rPr lang="pt-PT"/>
              <a:pPr>
                <a:defRPr/>
              </a:pPr>
              <a:t>‹#›</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EFA21A73-4BA5-412E-9D28-AB04E8BB7707}" type="datetime1">
              <a:rPr lang="pt-PT"/>
              <a:pPr>
                <a:defRPr/>
              </a:pPr>
              <a:t>10-03-2016</a:t>
            </a:fld>
            <a:endParaRPr lang="pt-PT"/>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pt-PT"/>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5AD859BD-1811-4293-9045-168B17E22BC9}" type="slidenum">
              <a:rPr lang="pt-PT"/>
              <a:pPr>
                <a:defRPr/>
              </a:pPr>
              <a:t>‹#›</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defRPr>
            </a:lvl1pPr>
          </a:lstStyle>
          <a:p>
            <a:pPr>
              <a:defRPr/>
            </a:pPr>
            <a:fld id="{269B873D-9B73-435D-91E9-1F95E32CBDC5}" type="datetime1">
              <a:rPr lang="pt-PT"/>
              <a:pPr>
                <a:defRPr/>
              </a:pPr>
              <a:t>10-03-2016</a:t>
            </a:fld>
            <a:endParaRPr lang="pt-PT"/>
          </a:p>
        </p:txBody>
      </p:sp>
      <p:sp>
        <p:nvSpPr>
          <p:cNvPr id="3" name="Footer Placeholder 2"/>
          <p:cNvSpPr>
            <a:spLocks noGrp="1"/>
          </p:cNvSpPr>
          <p:nvPr>
            <p:ph type="ftr" sz="quarter" idx="3"/>
          </p:nvPr>
        </p:nvSpPr>
        <p:spPr>
          <a:xfrm>
            <a:off x="914400" y="6172200"/>
            <a:ext cx="3962400" cy="457200"/>
          </a:xfrm>
          <a:prstGeom prst="rect">
            <a:avLst/>
          </a:prstGeom>
        </p:spPr>
        <p:txBody>
          <a:bodyPr vert="horz" wrap="square" lIns="91440" tIns="45720" rIns="91440" bIns="45720" numCol="1" anchor="ctr" anchorCtr="0" compatLnSpc="1">
            <a:prstTxWarp prst="textNoShape">
              <a:avLst/>
            </a:prstTxWarp>
          </a:bodyPr>
          <a:lstStyle>
            <a:lvl1pPr>
              <a:defRPr sz="1400">
                <a:solidFill>
                  <a:schemeClr val="tx2"/>
                </a:solidFill>
                <a:latin typeface="Perpetua" pitchFamily="18" charset="0"/>
              </a:defRPr>
            </a:lvl1pPr>
          </a:lstStyle>
          <a:p>
            <a:pPr>
              <a:defRPr/>
            </a:pPr>
            <a:endParaRPr lang="pt-PT"/>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a:solidFill>
                  <a:srgbClr val="FFFFFF"/>
                </a:solidFill>
                <a:latin typeface="+mj-lt"/>
                <a:ea typeface="+mj-ea"/>
                <a:cs typeface="+mj-cs"/>
              </a:defRPr>
            </a:lvl1pPr>
          </a:lstStyle>
          <a:p>
            <a:pPr>
              <a:defRPr/>
            </a:pPr>
            <a:fld id="{E84D5BD5-0F6F-4C7C-A4EB-B81BF591F4A4}" type="slidenum">
              <a:rPr lang="pt-PT"/>
              <a:pPr>
                <a:defRPr/>
              </a:pPr>
              <a:t>‹#›</a:t>
            </a:fld>
            <a:endParaRPr lang="pt-PT"/>
          </a:p>
        </p:txBody>
      </p:sp>
    </p:spTree>
  </p:cSld>
  <p:clrMap bg1="lt1" tx1="dk1" bg2="lt2" tx2="dk2" accent1="accent1" accent2="accent2" accent3="accent3" accent4="accent4" accent5="accent5" accent6="accent6" hlink="hlink" folHlink="folHlink"/>
  <p:sldLayoutIdLst>
    <p:sldLayoutId id="2147483833" r:id="rId1"/>
    <p:sldLayoutId id="2147483826" r:id="rId2"/>
    <p:sldLayoutId id="2147483834" r:id="rId3"/>
    <p:sldLayoutId id="2147483827" r:id="rId4"/>
    <p:sldLayoutId id="2147483828" r:id="rId5"/>
    <p:sldLayoutId id="2147483829" r:id="rId6"/>
    <p:sldLayoutId id="2147483830" r:id="rId7"/>
    <p:sldLayoutId id="2147483835" r:id="rId8"/>
    <p:sldLayoutId id="2147483836" r:id="rId9"/>
    <p:sldLayoutId id="2147483831" r:id="rId10"/>
    <p:sldLayoutId id="2147483832" r:id="rId11"/>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BACDD4"/>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8D89A4"/>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8D89A4"/>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8"/>
          <p:cNvSpPr>
            <a:spLocks noGrp="1"/>
          </p:cNvSpPr>
          <p:nvPr>
            <p:ph type="sldNum" sz="quarter" idx="12"/>
          </p:nvPr>
        </p:nvSpPr>
        <p:spPr/>
        <p:txBody>
          <a:bodyPr/>
          <a:lstStyle/>
          <a:p>
            <a:pPr>
              <a:defRPr/>
            </a:pPr>
            <a:fld id="{56C28CDB-6A11-4955-9E45-EFFB23D4E41D}" type="slidenum">
              <a:rPr lang="pt-PT"/>
              <a:pPr>
                <a:defRPr/>
              </a:pPr>
              <a:t>1</a:t>
            </a:fld>
            <a:endParaRPr lang="pt-PT" dirty="0"/>
          </a:p>
        </p:txBody>
      </p:sp>
      <p:sp>
        <p:nvSpPr>
          <p:cNvPr id="6147" name="Subtitle 2"/>
          <p:cNvSpPr>
            <a:spLocks noGrp="1"/>
          </p:cNvSpPr>
          <p:nvPr>
            <p:ph type="subTitle" idx="1"/>
          </p:nvPr>
        </p:nvSpPr>
        <p:spPr/>
        <p:txBody>
          <a:bodyPr/>
          <a:lstStyle/>
          <a:p>
            <a:pPr eaLnBrk="1" hangingPunct="1"/>
            <a:r>
              <a:rPr lang="pt-PT" dirty="0" smtClean="0"/>
              <a:t>10th </a:t>
            </a:r>
            <a:r>
              <a:rPr lang="pt-PT" dirty="0" err="1" smtClean="0"/>
              <a:t>March</a:t>
            </a:r>
            <a:r>
              <a:rPr lang="pt-PT" dirty="0" smtClean="0"/>
              <a:t> 2016</a:t>
            </a:r>
            <a:endParaRPr lang="pt-PT" dirty="0" smtClean="0"/>
          </a:p>
        </p:txBody>
      </p:sp>
      <p:sp>
        <p:nvSpPr>
          <p:cNvPr id="6148" name="Title 1"/>
          <p:cNvSpPr>
            <a:spLocks noGrp="1"/>
          </p:cNvSpPr>
          <p:nvPr>
            <p:ph type="ctrTitle"/>
          </p:nvPr>
        </p:nvSpPr>
        <p:spPr>
          <a:xfrm>
            <a:off x="457200" y="1506538"/>
            <a:ext cx="8229600" cy="1470025"/>
          </a:xfrm>
        </p:spPr>
        <p:txBody>
          <a:bodyPr/>
          <a:lstStyle/>
          <a:p>
            <a:pPr eaLnBrk="1" hangingPunct="1"/>
            <a:r>
              <a:rPr lang="pt-PT" dirty="0" smtClean="0"/>
              <a:t>3</a:t>
            </a:r>
            <a:r>
              <a:rPr lang="pt-PT" baseline="30000" dirty="0" smtClean="0"/>
              <a:t>rd</a:t>
            </a:r>
            <a:r>
              <a:rPr lang="pt-PT" dirty="0" smtClean="0"/>
              <a:t> </a:t>
            </a:r>
            <a:r>
              <a:rPr lang="pt-PT" dirty="0" err="1" smtClean="0"/>
              <a:t>session</a:t>
            </a:r>
            <a:r>
              <a:rPr lang="pt-PT" dirty="0" smtClean="0"/>
              <a:t> </a:t>
            </a:r>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5D5E163C-38B3-4870-B7F4-709B1D118E01}" type="slidenum">
              <a:rPr lang="pt-PT" sz="1400">
                <a:solidFill>
                  <a:srgbClr val="FFFFFF"/>
                </a:solidFill>
                <a:latin typeface="+mj-lt"/>
                <a:ea typeface="+mj-ea"/>
                <a:cs typeface="+mj-cs"/>
              </a:rPr>
              <a:pPr algn="ctr" fontAlgn="auto">
                <a:spcBef>
                  <a:spcPts val="0"/>
                </a:spcBef>
                <a:spcAft>
                  <a:spcPts val="0"/>
                </a:spcAft>
                <a:defRPr/>
              </a:pPr>
              <a:t>1</a:t>
            </a:fld>
            <a:endParaRPr lang="pt-PT" sz="140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DCF60C50-38FF-455B-898F-6820C9AB9381}" type="slidenum">
              <a:rPr lang="pt-PT"/>
              <a:pPr>
                <a:defRPr/>
              </a:pPr>
              <a:t>10</a:t>
            </a:fld>
            <a:endParaRPr lang="pt-PT"/>
          </a:p>
        </p:txBody>
      </p:sp>
      <p:sp>
        <p:nvSpPr>
          <p:cNvPr id="23555" name="Content Placeholder 2"/>
          <p:cNvSpPr>
            <a:spLocks noGrp="1"/>
          </p:cNvSpPr>
          <p:nvPr>
            <p:ph sz="quarter" idx="1"/>
          </p:nvPr>
        </p:nvSpPr>
        <p:spPr>
          <a:xfrm>
            <a:off x="914400" y="428625"/>
            <a:ext cx="7772400" cy="5591175"/>
          </a:xfrm>
        </p:spPr>
        <p:txBody>
          <a:bodyPr/>
          <a:lstStyle/>
          <a:p>
            <a:r>
              <a:rPr lang="pt-PT" sz="2400" dirty="0" err="1" smtClean="0"/>
              <a:t>Investment</a:t>
            </a:r>
            <a:r>
              <a:rPr lang="pt-PT" sz="2400" dirty="0" smtClean="0"/>
              <a:t> </a:t>
            </a:r>
            <a:r>
              <a:rPr lang="pt-PT" sz="2400" dirty="0" err="1" smtClean="0"/>
              <a:t>decision</a:t>
            </a:r>
            <a:r>
              <a:rPr lang="pt-PT" sz="2400" dirty="0" smtClean="0"/>
              <a:t>. </a:t>
            </a:r>
            <a:r>
              <a:rPr lang="pt-PT" sz="2400" dirty="0" err="1" smtClean="0"/>
              <a:t>In</a:t>
            </a:r>
            <a:r>
              <a:rPr lang="pt-PT" sz="2400" dirty="0" smtClean="0"/>
              <a:t> </a:t>
            </a:r>
            <a:r>
              <a:rPr lang="pt-PT" sz="2400" dirty="0" err="1" smtClean="0"/>
              <a:t>Lisbon</a:t>
            </a:r>
            <a:r>
              <a:rPr lang="pt-PT" sz="2400" dirty="0" smtClean="0"/>
              <a:t>, </a:t>
            </a:r>
            <a:r>
              <a:rPr lang="pt-PT" sz="2400" dirty="0" err="1" smtClean="0"/>
              <a:t>the</a:t>
            </a:r>
            <a:r>
              <a:rPr lang="pt-PT" sz="2400" dirty="0" smtClean="0"/>
              <a:t> </a:t>
            </a:r>
            <a:r>
              <a:rPr lang="pt-PT" sz="2400" dirty="0" err="1" smtClean="0"/>
              <a:t>interest</a:t>
            </a:r>
            <a:r>
              <a:rPr lang="pt-PT" sz="2400" dirty="0" smtClean="0"/>
              <a:t> rate </a:t>
            </a:r>
            <a:r>
              <a:rPr lang="pt-PT" sz="2400" dirty="0" err="1" smtClean="0"/>
              <a:t>is</a:t>
            </a:r>
            <a:r>
              <a:rPr lang="pt-PT" sz="2400" dirty="0" smtClean="0"/>
              <a:t> 6%. </a:t>
            </a:r>
            <a:r>
              <a:rPr lang="pt-PT" sz="2400" dirty="0" err="1" smtClean="0"/>
              <a:t>In</a:t>
            </a:r>
            <a:r>
              <a:rPr lang="pt-PT" sz="2400" dirty="0" smtClean="0"/>
              <a:t>  NY, </a:t>
            </a:r>
            <a:r>
              <a:rPr lang="pt-PT" sz="2400" dirty="0" err="1" smtClean="0"/>
              <a:t>it</a:t>
            </a:r>
            <a:r>
              <a:rPr lang="pt-PT" sz="2400" dirty="0" smtClean="0"/>
              <a:t> </a:t>
            </a:r>
            <a:r>
              <a:rPr lang="pt-PT" sz="2400" dirty="0" err="1" smtClean="0"/>
              <a:t>is</a:t>
            </a:r>
            <a:r>
              <a:rPr lang="pt-PT" sz="2400" dirty="0" smtClean="0"/>
              <a:t>  8%. </a:t>
            </a:r>
            <a:r>
              <a:rPr lang="pt-PT" sz="2400" dirty="0" err="1" smtClean="0"/>
              <a:t>Where</a:t>
            </a:r>
            <a:r>
              <a:rPr lang="pt-PT" sz="2400" dirty="0" smtClean="0"/>
              <a:t> </a:t>
            </a:r>
            <a:r>
              <a:rPr lang="pt-PT" sz="2400" dirty="0" err="1" smtClean="0"/>
              <a:t>should</a:t>
            </a:r>
            <a:r>
              <a:rPr lang="pt-PT" sz="2400" dirty="0" smtClean="0"/>
              <a:t> </a:t>
            </a:r>
            <a:r>
              <a:rPr lang="pt-PT" sz="2400" dirty="0" err="1" smtClean="0"/>
              <a:t>one</a:t>
            </a:r>
            <a:r>
              <a:rPr lang="pt-PT" sz="2400" dirty="0" smtClean="0"/>
              <a:t> </a:t>
            </a:r>
            <a:r>
              <a:rPr lang="pt-PT" sz="2400" dirty="0" err="1" smtClean="0"/>
              <a:t>invest</a:t>
            </a:r>
            <a:r>
              <a:rPr lang="pt-PT" sz="2400" dirty="0" smtClean="0"/>
              <a:t>?</a:t>
            </a:r>
          </a:p>
          <a:p>
            <a:r>
              <a:rPr lang="pt-PT" sz="2400" dirty="0" err="1" smtClean="0"/>
              <a:t>Foreign</a:t>
            </a:r>
            <a:r>
              <a:rPr lang="pt-PT" sz="2400" dirty="0" smtClean="0"/>
              <a:t> </a:t>
            </a:r>
            <a:r>
              <a:rPr lang="pt-PT" sz="2400" dirty="0" err="1" smtClean="0"/>
              <a:t>exchange</a:t>
            </a:r>
            <a:r>
              <a:rPr lang="pt-PT" sz="2400" dirty="0" smtClean="0"/>
              <a:t> </a:t>
            </a:r>
            <a:r>
              <a:rPr lang="pt-PT" sz="2400" dirty="0" err="1" smtClean="0"/>
              <a:t>risk</a:t>
            </a:r>
            <a:r>
              <a:rPr lang="pt-PT" sz="2400" dirty="0" smtClean="0"/>
              <a:t>.</a:t>
            </a:r>
          </a:p>
          <a:p>
            <a:pPr>
              <a:spcBef>
                <a:spcPct val="40000"/>
              </a:spcBef>
            </a:pPr>
            <a:r>
              <a:rPr lang="en-GB" sz="2200" dirty="0" smtClean="0"/>
              <a:t>If one wants to invest in a financial asset denominated in a foreign currency, one has to convert the initial value into the foreign currency, in order to buy the asset. The investment return will be denominated in the foreign currency needing conversion into the domestic currency, on a future moment.</a:t>
            </a:r>
          </a:p>
          <a:p>
            <a:pPr>
              <a:spcBef>
                <a:spcPct val="40000"/>
              </a:spcBef>
            </a:pPr>
            <a:r>
              <a:rPr lang="en-GB" sz="2200" dirty="0" smtClean="0"/>
              <a:t>What exchange rate is used to convert the foreign currency into the domestic currency, in the future?</a:t>
            </a:r>
          </a:p>
          <a:p>
            <a:pPr>
              <a:spcBef>
                <a:spcPct val="40000"/>
              </a:spcBef>
            </a:pPr>
            <a:r>
              <a:rPr lang="en-GB" sz="2200" dirty="0" smtClean="0"/>
              <a:t>If the forward foreign exchange rate is used, it is a </a:t>
            </a:r>
            <a:r>
              <a:rPr lang="en-GB" sz="2200" b="1" dirty="0" smtClean="0"/>
              <a:t>covered  international investment</a:t>
            </a:r>
            <a:r>
              <a:rPr lang="en-GB" sz="2200" dirty="0" smtClean="0"/>
              <a:t>. If the future spot foreign exchange rate is used, it is an </a:t>
            </a:r>
            <a:r>
              <a:rPr lang="en-GB" sz="2200" b="1" dirty="0" smtClean="0"/>
              <a:t>uncovered  international investment</a:t>
            </a:r>
            <a:endParaRPr lang="pt-PT" sz="2400" dirty="0" smtClean="0"/>
          </a:p>
          <a:p>
            <a:pPr>
              <a:buFont typeface="Wingdings 2" pitchFamily="18" charset="2"/>
              <a:buNone/>
            </a:pPr>
            <a:endParaRPr lang="pt-PT" sz="2400" dirty="0" smtClean="0"/>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C11C14C8-7B97-46E3-AC0A-C5FCB6325964}" type="slidenum">
              <a:rPr lang="pt-PT" sz="1400">
                <a:solidFill>
                  <a:srgbClr val="FFFFFF"/>
                </a:solidFill>
                <a:latin typeface="+mj-lt"/>
                <a:ea typeface="+mj-ea"/>
                <a:cs typeface="+mj-cs"/>
              </a:rPr>
              <a:pPr algn="ctr" fontAlgn="auto">
                <a:spcBef>
                  <a:spcPts val="0"/>
                </a:spcBef>
                <a:spcAft>
                  <a:spcPts val="0"/>
                </a:spcAft>
                <a:defRPr/>
              </a:pPr>
              <a:t>10</a:t>
            </a:fld>
            <a:endParaRPr lang="pt-PT" sz="140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46035403-3F94-42C1-9EED-A013F842400C}" type="slidenum">
              <a:rPr lang="pt-PT"/>
              <a:pPr>
                <a:defRPr/>
              </a:pPr>
              <a:t>11</a:t>
            </a:fld>
            <a:endParaRPr lang="pt-PT"/>
          </a:p>
        </p:txBody>
      </p:sp>
      <p:sp>
        <p:nvSpPr>
          <p:cNvPr id="3" name="Content Placeholder 2"/>
          <p:cNvSpPr>
            <a:spLocks noGrp="1"/>
          </p:cNvSpPr>
          <p:nvPr>
            <p:ph sz="quarter" idx="1"/>
          </p:nvPr>
        </p:nvSpPr>
        <p:spPr>
          <a:xfrm>
            <a:off x="914400" y="500063"/>
            <a:ext cx="7772400" cy="5519737"/>
          </a:xfrm>
        </p:spPr>
        <p:txBody>
          <a:bodyPr>
            <a:scene3d>
              <a:camera prst="orthographicFront"/>
              <a:lightRig rig="threePt" dir="t"/>
            </a:scene3d>
            <a:sp3d extrusionH="273050">
              <a:bevelT w="88900" h="152400"/>
              <a:bevelB w="0"/>
              <a:extrusionClr>
                <a:schemeClr val="accent1"/>
              </a:extrusionClr>
            </a:sp3d>
          </a:bodyPr>
          <a:lstStyle/>
          <a:p>
            <a:pPr>
              <a:lnSpc>
                <a:spcPct val="80000"/>
              </a:lnSpc>
              <a:buFontTx/>
              <a:buNone/>
              <a:defRPr/>
            </a:pPr>
            <a:r>
              <a:rPr lang="pt-PT" dirty="0" smtClean="0">
                <a:effectLst>
                  <a:glow rad="50800">
                    <a:schemeClr val="accent1"/>
                  </a:glow>
                </a:effectLst>
                <a:cs typeface="Times New Roman" pitchFamily="18" charset="0"/>
              </a:rPr>
              <a:t>COVERED INTERNATIONAL INVESTMENT </a:t>
            </a:r>
            <a:r>
              <a:rPr lang="pt-PT" dirty="0" smtClean="0">
                <a:cs typeface="Times New Roman" pitchFamily="18" charset="0"/>
              </a:rPr>
              <a:t>- </a:t>
            </a:r>
            <a:r>
              <a:rPr lang="pt-PT" dirty="0" err="1" smtClean="0">
                <a:cs typeface="Times New Roman" pitchFamily="18" charset="0"/>
              </a:rPr>
              <a:t>Hedging</a:t>
            </a:r>
            <a:endParaRPr lang="pt-PT" dirty="0" smtClean="0">
              <a:cs typeface="Times New Roman" pitchFamily="18" charset="0"/>
            </a:endParaRPr>
          </a:p>
          <a:p>
            <a:pPr>
              <a:lnSpc>
                <a:spcPct val="80000"/>
              </a:lnSpc>
              <a:buFontTx/>
              <a:buNone/>
              <a:defRPr/>
            </a:pPr>
            <a:r>
              <a:rPr lang="en-GB" sz="1600" dirty="0" smtClean="0"/>
              <a:t>(The same type of analysis is used  when someone borrows in the international market,  instead of investing.)</a:t>
            </a:r>
            <a:endParaRPr lang="pt-PT" sz="1600" dirty="0" smtClean="0">
              <a:cs typeface="Times New Roman" pitchFamily="18" charset="0"/>
            </a:endParaRPr>
          </a:p>
          <a:p>
            <a:pPr>
              <a:lnSpc>
                <a:spcPct val="80000"/>
              </a:lnSpc>
              <a:defRPr/>
            </a:pPr>
            <a:endParaRPr lang="en-GB" sz="2200" dirty="0" smtClean="0">
              <a:cs typeface="Times New Roman" pitchFamily="18" charset="0"/>
            </a:endParaRPr>
          </a:p>
          <a:p>
            <a:pPr>
              <a:lnSpc>
                <a:spcPct val="80000"/>
              </a:lnSpc>
              <a:defRPr/>
            </a:pPr>
            <a:r>
              <a:rPr lang="en-GB" sz="2200" dirty="0" smtClean="0">
                <a:cs typeface="Times New Roman" pitchFamily="18" charset="0"/>
              </a:rPr>
              <a:t>Compare the alternative returns :</a:t>
            </a:r>
          </a:p>
          <a:p>
            <a:pPr>
              <a:lnSpc>
                <a:spcPct val="140000"/>
              </a:lnSpc>
              <a:spcAft>
                <a:spcPct val="20000"/>
              </a:spcAft>
              <a:defRPr/>
            </a:pPr>
            <a:r>
              <a:rPr lang="en-GB" sz="2200" i="1" dirty="0" smtClean="0">
                <a:cs typeface="Times New Roman" pitchFamily="18" charset="0"/>
              </a:rPr>
              <a:t>m</a:t>
            </a:r>
            <a:r>
              <a:rPr lang="en-GB" sz="2200" dirty="0" smtClean="0">
                <a:cs typeface="Times New Roman" pitchFamily="18" charset="0"/>
              </a:rPr>
              <a:t>.(1+i</a:t>
            </a:r>
            <a:r>
              <a:rPr lang="en-GB" sz="2200" baseline="-25000" dirty="0" smtClean="0">
                <a:cs typeface="Times New Roman" pitchFamily="18" charset="0"/>
              </a:rPr>
              <a:t>N</a:t>
            </a:r>
            <a:r>
              <a:rPr lang="en-GB" sz="2200" dirty="0" smtClean="0">
                <a:cs typeface="Times New Roman" pitchFamily="18" charset="0"/>
              </a:rPr>
              <a:t>)   and  </a:t>
            </a:r>
            <a:r>
              <a:rPr lang="en-GB" sz="2200" i="1" dirty="0" err="1" smtClean="0">
                <a:cs typeface="Times New Roman" pitchFamily="18" charset="0"/>
              </a:rPr>
              <a:t>m</a:t>
            </a:r>
            <a:r>
              <a:rPr lang="en-GB" sz="2200" dirty="0" err="1" smtClean="0">
                <a:cs typeface="Times New Roman" pitchFamily="18" charset="0"/>
              </a:rPr>
              <a:t>.S</a:t>
            </a:r>
            <a:r>
              <a:rPr lang="en-GB" sz="2200" dirty="0" smtClean="0">
                <a:cs typeface="Times New Roman" pitchFamily="18" charset="0"/>
              </a:rPr>
              <a:t>(n/j).(1+i</a:t>
            </a:r>
            <a:r>
              <a:rPr lang="en-GB" sz="2200" baseline="-25000" dirty="0" smtClean="0">
                <a:cs typeface="Times New Roman" pitchFamily="18" charset="0"/>
              </a:rPr>
              <a:t>J</a:t>
            </a:r>
            <a:r>
              <a:rPr lang="en-GB" sz="2200" dirty="0" smtClean="0">
                <a:cs typeface="Times New Roman" pitchFamily="18" charset="0"/>
              </a:rPr>
              <a:t>).F(j/n) </a:t>
            </a:r>
          </a:p>
          <a:p>
            <a:pPr>
              <a:lnSpc>
                <a:spcPct val="140000"/>
              </a:lnSpc>
              <a:spcAft>
                <a:spcPct val="20000"/>
              </a:spcAft>
              <a:defRPr/>
            </a:pPr>
            <a:r>
              <a:rPr lang="en-GB" sz="2200" dirty="0" smtClean="0">
                <a:cs typeface="Times New Roman" pitchFamily="18" charset="0"/>
              </a:rPr>
              <a:t>The </a:t>
            </a:r>
            <a:r>
              <a:rPr lang="en-GB" sz="2200" b="1" dirty="0" smtClean="0">
                <a:cs typeface="Times New Roman" pitchFamily="18" charset="0"/>
              </a:rPr>
              <a:t>covered interest differential </a:t>
            </a:r>
            <a:r>
              <a:rPr lang="en-GB" sz="2200" dirty="0" smtClean="0">
                <a:cs typeface="Times New Roman" pitchFamily="18" charset="0"/>
              </a:rPr>
              <a:t>= CD</a:t>
            </a:r>
            <a:endParaRPr lang="en-GB" sz="2200" i="1" dirty="0" smtClean="0">
              <a:cs typeface="Times New Roman" pitchFamily="18" charset="0"/>
            </a:endParaRPr>
          </a:p>
          <a:p>
            <a:pPr>
              <a:lnSpc>
                <a:spcPct val="90000"/>
              </a:lnSpc>
              <a:spcAft>
                <a:spcPct val="40000"/>
              </a:spcAft>
              <a:buFont typeface="Wingdings 2" pitchFamily="18" charset="2"/>
              <a:buNone/>
              <a:defRPr/>
            </a:pPr>
            <a:r>
              <a:rPr lang="en-GB" sz="2200" b="1" dirty="0" smtClean="0">
                <a:solidFill>
                  <a:schemeClr val="accent4"/>
                </a:solidFill>
                <a:cs typeface="Times New Roman" pitchFamily="18" charset="0"/>
              </a:rPr>
              <a:t>		(1+i</a:t>
            </a:r>
            <a:r>
              <a:rPr lang="en-GB" sz="2200" b="1" baseline="-25000" dirty="0" smtClean="0">
                <a:solidFill>
                  <a:schemeClr val="accent4"/>
                </a:solidFill>
                <a:cs typeface="Times New Roman" pitchFamily="18" charset="0"/>
              </a:rPr>
              <a:t>J</a:t>
            </a:r>
            <a:r>
              <a:rPr lang="en-GB" sz="2200" b="1" dirty="0" smtClean="0">
                <a:solidFill>
                  <a:schemeClr val="accent4"/>
                </a:solidFill>
                <a:cs typeface="Times New Roman" pitchFamily="18" charset="0"/>
              </a:rPr>
              <a:t>).F(j/n)/S(j/n)</a:t>
            </a:r>
            <a:r>
              <a:rPr lang="en-GB" sz="2200" b="1" baseline="-25000" dirty="0" smtClean="0">
                <a:solidFill>
                  <a:schemeClr val="accent4"/>
                </a:solidFill>
                <a:cs typeface="Times New Roman" pitchFamily="18" charset="0"/>
              </a:rPr>
              <a:t> </a:t>
            </a:r>
            <a:r>
              <a:rPr lang="en-GB" sz="2200" b="1" dirty="0" smtClean="0">
                <a:solidFill>
                  <a:schemeClr val="accent4"/>
                </a:solidFill>
                <a:cs typeface="Times New Roman" pitchFamily="18" charset="0"/>
              </a:rPr>
              <a:t>– (1+i</a:t>
            </a:r>
            <a:r>
              <a:rPr lang="en-GB" sz="2200" b="1" baseline="-25000" dirty="0" smtClean="0">
                <a:solidFill>
                  <a:schemeClr val="accent4"/>
                </a:solidFill>
                <a:cs typeface="Times New Roman" pitchFamily="18" charset="0"/>
              </a:rPr>
              <a:t>N</a:t>
            </a:r>
            <a:r>
              <a:rPr lang="en-GB" sz="2200" b="1" dirty="0" smtClean="0">
                <a:solidFill>
                  <a:schemeClr val="accent4"/>
                </a:solidFill>
                <a:cs typeface="Times New Roman" pitchFamily="18" charset="0"/>
              </a:rPr>
              <a:t>)</a:t>
            </a:r>
          </a:p>
          <a:p>
            <a:pPr>
              <a:lnSpc>
                <a:spcPct val="80000"/>
              </a:lnSpc>
              <a:defRPr/>
            </a:pPr>
            <a:r>
              <a:rPr lang="en-GB" sz="2200" dirty="0" smtClean="0">
                <a:cs typeface="Times New Roman" pitchFamily="18" charset="0"/>
              </a:rPr>
              <a:t>IF CD&gt;0, it is better to invest abroad (J).</a:t>
            </a:r>
          </a:p>
          <a:p>
            <a:pPr>
              <a:lnSpc>
                <a:spcPct val="80000"/>
              </a:lnSpc>
              <a:defRPr/>
            </a:pPr>
            <a:r>
              <a:rPr lang="en-GB" sz="2200" dirty="0" smtClean="0">
                <a:cs typeface="Times New Roman" pitchFamily="18" charset="0"/>
              </a:rPr>
              <a:t>IF CD&lt;0, it is better to invest  at home (N).</a:t>
            </a:r>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0A673522-AADE-4F28-A572-818C1A55780F}" type="slidenum">
              <a:rPr lang="pt-PT" sz="1400">
                <a:solidFill>
                  <a:srgbClr val="FFFFFF"/>
                </a:solidFill>
                <a:latin typeface="+mj-lt"/>
                <a:ea typeface="+mj-ea"/>
                <a:cs typeface="+mj-cs"/>
              </a:rPr>
              <a:pPr algn="ctr" fontAlgn="auto">
                <a:spcBef>
                  <a:spcPts val="0"/>
                </a:spcBef>
                <a:spcAft>
                  <a:spcPts val="0"/>
                </a:spcAft>
                <a:defRPr/>
              </a:pPr>
              <a:t>11</a:t>
            </a:fld>
            <a:endParaRPr lang="pt-PT" sz="140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D5CF8422-619F-4064-AB83-177ED9263F03}" type="slidenum">
              <a:rPr lang="pt-PT"/>
              <a:pPr>
                <a:defRPr/>
              </a:pPr>
              <a:t>12</a:t>
            </a:fld>
            <a:endParaRPr lang="pt-PT"/>
          </a:p>
        </p:txBody>
      </p:sp>
      <p:sp>
        <p:nvSpPr>
          <p:cNvPr id="25603" name="Content Placeholder 2"/>
          <p:cNvSpPr>
            <a:spLocks noGrp="1"/>
          </p:cNvSpPr>
          <p:nvPr>
            <p:ph sz="quarter" idx="1"/>
          </p:nvPr>
        </p:nvSpPr>
        <p:spPr>
          <a:xfrm>
            <a:off x="914400" y="500063"/>
            <a:ext cx="7772400" cy="5519737"/>
          </a:xfrm>
        </p:spPr>
        <p:txBody>
          <a:bodyPr/>
          <a:lstStyle/>
          <a:p>
            <a:pPr>
              <a:lnSpc>
                <a:spcPct val="145000"/>
              </a:lnSpc>
            </a:pPr>
            <a:r>
              <a:rPr lang="en-GB" sz="2400" dirty="0" smtClean="0">
                <a:cs typeface="Times New Roman" pitchFamily="18" charset="0"/>
              </a:rPr>
              <a:t>Define f (j/n) as [F(j/n)</a:t>
            </a:r>
            <a:r>
              <a:rPr lang="en-GB" sz="2400" baseline="-25000" dirty="0" smtClean="0">
                <a:cs typeface="Times New Roman" pitchFamily="18" charset="0"/>
              </a:rPr>
              <a:t> </a:t>
            </a:r>
            <a:r>
              <a:rPr lang="en-GB" sz="2400" dirty="0" smtClean="0">
                <a:cs typeface="Times New Roman" pitchFamily="18" charset="0"/>
              </a:rPr>
              <a:t>–S(j/n)] /S(j/n).</a:t>
            </a:r>
            <a:r>
              <a:rPr lang="en-GB" sz="2400" baseline="-25000" dirty="0" smtClean="0">
                <a:cs typeface="Times New Roman" pitchFamily="18" charset="0"/>
              </a:rPr>
              <a:t> </a:t>
            </a:r>
          </a:p>
          <a:p>
            <a:pPr>
              <a:lnSpc>
                <a:spcPct val="145000"/>
              </a:lnSpc>
            </a:pPr>
            <a:r>
              <a:rPr lang="en-GB" sz="2400" b="1" dirty="0" smtClean="0">
                <a:cs typeface="Times New Roman" pitchFamily="18" charset="0"/>
              </a:rPr>
              <a:t>f</a:t>
            </a:r>
            <a:r>
              <a:rPr lang="en-GB" sz="2400" dirty="0" smtClean="0">
                <a:cs typeface="Times New Roman" pitchFamily="18" charset="0"/>
              </a:rPr>
              <a:t> is the </a:t>
            </a:r>
            <a:r>
              <a:rPr lang="en-GB" sz="2400" b="1" dirty="0" smtClean="0">
                <a:cs typeface="Times New Roman" pitchFamily="18" charset="0"/>
              </a:rPr>
              <a:t>premium</a:t>
            </a:r>
            <a:r>
              <a:rPr lang="en-GB" sz="2400" dirty="0" smtClean="0">
                <a:cs typeface="Times New Roman" pitchFamily="18" charset="0"/>
              </a:rPr>
              <a:t>. (Recall: IF f&lt;0, j is at</a:t>
            </a:r>
            <a:r>
              <a:rPr lang="en-GB" sz="2400" u="sng" dirty="0" smtClean="0">
                <a:cs typeface="Times New Roman" pitchFamily="18" charset="0"/>
              </a:rPr>
              <a:t> a discount</a:t>
            </a:r>
            <a:r>
              <a:rPr lang="en-GB" sz="2400" dirty="0" smtClean="0">
                <a:cs typeface="Times New Roman" pitchFamily="18" charset="0"/>
              </a:rPr>
              <a:t> and n </a:t>
            </a:r>
            <a:r>
              <a:rPr lang="en-GB" sz="2400" u="sng" dirty="0" smtClean="0">
                <a:cs typeface="Times New Roman" pitchFamily="18" charset="0"/>
              </a:rPr>
              <a:t>is at a premium.</a:t>
            </a:r>
            <a:r>
              <a:rPr lang="en-GB" sz="2400" dirty="0" smtClean="0">
                <a:cs typeface="Times New Roman" pitchFamily="18" charset="0"/>
              </a:rPr>
              <a:t> IF f&gt;0, j is at a </a:t>
            </a:r>
            <a:r>
              <a:rPr lang="en-GB" sz="2400" u="sng" dirty="0" smtClean="0">
                <a:cs typeface="Times New Roman" pitchFamily="18" charset="0"/>
              </a:rPr>
              <a:t>premium </a:t>
            </a:r>
            <a:r>
              <a:rPr lang="en-GB" sz="2400" dirty="0" smtClean="0">
                <a:cs typeface="Times New Roman" pitchFamily="18" charset="0"/>
              </a:rPr>
              <a:t>and n </a:t>
            </a:r>
            <a:r>
              <a:rPr lang="en-GB" sz="2400" u="sng" dirty="0" smtClean="0">
                <a:cs typeface="Times New Roman" pitchFamily="18" charset="0"/>
              </a:rPr>
              <a:t>at a discount</a:t>
            </a:r>
            <a:r>
              <a:rPr lang="en-GB" sz="2400" dirty="0" smtClean="0">
                <a:cs typeface="Times New Roman" pitchFamily="18" charset="0"/>
              </a:rPr>
              <a:t>.)</a:t>
            </a:r>
          </a:p>
          <a:p>
            <a:pPr>
              <a:lnSpc>
                <a:spcPct val="145000"/>
              </a:lnSpc>
            </a:pPr>
            <a:r>
              <a:rPr lang="en-GB" sz="2400" dirty="0" smtClean="0">
                <a:cs typeface="Times New Roman" pitchFamily="18" charset="0"/>
              </a:rPr>
              <a:t>CD is approximately equal to f + (</a:t>
            </a:r>
            <a:r>
              <a:rPr lang="en-GB" sz="2400" dirty="0" err="1" smtClean="0">
                <a:cs typeface="Times New Roman" pitchFamily="18" charset="0"/>
              </a:rPr>
              <a:t>i</a:t>
            </a:r>
            <a:r>
              <a:rPr lang="en-GB" sz="2400" baseline="-25000" dirty="0" err="1" smtClean="0">
                <a:cs typeface="Times New Roman" pitchFamily="18" charset="0"/>
              </a:rPr>
              <a:t>J</a:t>
            </a:r>
            <a:r>
              <a:rPr lang="en-GB" sz="2400" dirty="0" smtClean="0">
                <a:cs typeface="Times New Roman" pitchFamily="18" charset="0"/>
              </a:rPr>
              <a:t> –</a:t>
            </a:r>
            <a:r>
              <a:rPr lang="en-GB" sz="2400" dirty="0" err="1" smtClean="0">
                <a:cs typeface="Times New Roman" pitchFamily="18" charset="0"/>
              </a:rPr>
              <a:t>i</a:t>
            </a:r>
            <a:r>
              <a:rPr lang="en-GB" sz="2400" baseline="-25000" dirty="0" err="1" smtClean="0">
                <a:cs typeface="Times New Roman" pitchFamily="18" charset="0"/>
              </a:rPr>
              <a:t>N</a:t>
            </a:r>
            <a:r>
              <a:rPr lang="en-GB" sz="2400" baseline="-25000" dirty="0" smtClean="0">
                <a:cs typeface="Times New Roman" pitchFamily="18" charset="0"/>
              </a:rPr>
              <a:t> </a:t>
            </a:r>
            <a:r>
              <a:rPr lang="en-GB" sz="2400" dirty="0" smtClean="0">
                <a:cs typeface="Times New Roman" pitchFamily="18" charset="0"/>
              </a:rPr>
              <a:t>).</a:t>
            </a:r>
          </a:p>
          <a:p>
            <a:pPr>
              <a:lnSpc>
                <a:spcPct val="145000"/>
              </a:lnSpc>
            </a:pPr>
            <a:r>
              <a:rPr lang="en-GB" sz="2400" dirty="0" smtClean="0">
                <a:cs typeface="Times New Roman" pitchFamily="18" charset="0"/>
              </a:rPr>
              <a:t>In order to be indifferent to invest in one country or in the other:</a:t>
            </a:r>
          </a:p>
          <a:p>
            <a:pPr>
              <a:lnSpc>
                <a:spcPct val="145000"/>
              </a:lnSpc>
            </a:pPr>
            <a:r>
              <a:rPr lang="en-GB" sz="2400" dirty="0" smtClean="0">
                <a:cs typeface="Times New Roman" pitchFamily="18" charset="0"/>
              </a:rPr>
              <a:t>CD = 0        </a:t>
            </a:r>
            <a:r>
              <a:rPr lang="en-GB" sz="2400" dirty="0" smtClean="0">
                <a:cs typeface="Times New Roman" pitchFamily="18" charset="0"/>
                <a:sym typeface="Symbol" pitchFamily="18" charset="2"/>
              </a:rPr>
              <a:t></a:t>
            </a:r>
            <a:r>
              <a:rPr lang="en-GB" sz="2400" dirty="0" smtClean="0">
                <a:cs typeface="Times New Roman" pitchFamily="18" charset="0"/>
                <a:sym typeface="Mathematica1Mono"/>
              </a:rPr>
              <a:t>        </a:t>
            </a:r>
            <a:r>
              <a:rPr lang="en-GB" sz="2400" dirty="0" smtClean="0">
                <a:cs typeface="Times New Roman" pitchFamily="18" charset="0"/>
              </a:rPr>
              <a:t>F(j/n) /S(j/n)</a:t>
            </a:r>
            <a:r>
              <a:rPr lang="en-GB" sz="2400" baseline="-25000" dirty="0" smtClean="0">
                <a:cs typeface="Times New Roman" pitchFamily="18" charset="0"/>
              </a:rPr>
              <a:t> </a:t>
            </a:r>
            <a:r>
              <a:rPr lang="en-GB" sz="2400" dirty="0" smtClean="0">
                <a:cs typeface="Times New Roman" pitchFamily="18" charset="0"/>
              </a:rPr>
              <a:t>= (1+i</a:t>
            </a:r>
            <a:r>
              <a:rPr lang="en-GB" sz="2400" baseline="-25000" dirty="0" smtClean="0">
                <a:cs typeface="Times New Roman" pitchFamily="18" charset="0"/>
              </a:rPr>
              <a:t>N</a:t>
            </a:r>
            <a:r>
              <a:rPr lang="en-GB" sz="2400" dirty="0" smtClean="0">
                <a:cs typeface="Times New Roman" pitchFamily="18" charset="0"/>
              </a:rPr>
              <a:t>)/ (1+i</a:t>
            </a:r>
            <a:r>
              <a:rPr lang="en-GB" sz="2400" baseline="-25000" dirty="0" smtClean="0">
                <a:cs typeface="Times New Roman" pitchFamily="18" charset="0"/>
              </a:rPr>
              <a:t>J</a:t>
            </a:r>
            <a:r>
              <a:rPr lang="en-GB" sz="2400" dirty="0" smtClean="0">
                <a:cs typeface="Times New Roman" pitchFamily="18" charset="0"/>
              </a:rPr>
              <a:t>)   </a:t>
            </a:r>
            <a:r>
              <a:rPr lang="en-GB" sz="2400" dirty="0" smtClean="0">
                <a:cs typeface="Times New Roman" pitchFamily="18" charset="0"/>
                <a:sym typeface="Symbol" pitchFamily="18" charset="2"/>
              </a:rPr>
              <a:t></a:t>
            </a:r>
            <a:r>
              <a:rPr lang="en-GB" sz="2400" dirty="0" smtClean="0">
                <a:cs typeface="Times New Roman" pitchFamily="18" charset="0"/>
                <a:sym typeface="Mathematica1Mono"/>
              </a:rPr>
              <a:t> </a:t>
            </a:r>
            <a:endParaRPr lang="en-GB" sz="2400" dirty="0" smtClean="0">
              <a:cs typeface="Times New Roman" pitchFamily="18" charset="0"/>
            </a:endParaRPr>
          </a:p>
          <a:p>
            <a:pPr>
              <a:lnSpc>
                <a:spcPct val="145000"/>
              </a:lnSpc>
              <a:buFont typeface="Wingdings 2" pitchFamily="18" charset="2"/>
              <a:buNone/>
            </a:pPr>
            <a:r>
              <a:rPr lang="en-GB" sz="2400" dirty="0" smtClean="0">
                <a:cs typeface="Times New Roman" pitchFamily="18" charset="0"/>
              </a:rPr>
              <a:t>F(j/n) /S(j/n) –1= (1+i</a:t>
            </a:r>
            <a:r>
              <a:rPr lang="en-GB" sz="2400" baseline="-25000" dirty="0" smtClean="0">
                <a:cs typeface="Times New Roman" pitchFamily="18" charset="0"/>
              </a:rPr>
              <a:t>N</a:t>
            </a:r>
            <a:r>
              <a:rPr lang="en-GB" sz="2400" dirty="0" smtClean="0">
                <a:cs typeface="Times New Roman" pitchFamily="18" charset="0"/>
              </a:rPr>
              <a:t>)/ (1+i</a:t>
            </a:r>
            <a:r>
              <a:rPr lang="en-GB" sz="2400" baseline="-25000" dirty="0" smtClean="0">
                <a:cs typeface="Times New Roman" pitchFamily="18" charset="0"/>
              </a:rPr>
              <a:t>J </a:t>
            </a:r>
            <a:r>
              <a:rPr lang="en-GB" sz="2400" dirty="0" smtClean="0">
                <a:cs typeface="Times New Roman" pitchFamily="18" charset="0"/>
              </a:rPr>
              <a:t>)</a:t>
            </a:r>
            <a:r>
              <a:rPr lang="en-GB" sz="2400" baseline="-25000" dirty="0" smtClean="0">
                <a:cs typeface="Times New Roman" pitchFamily="18" charset="0"/>
              </a:rPr>
              <a:t> </a:t>
            </a:r>
            <a:r>
              <a:rPr lang="en-GB" sz="2400" dirty="0" smtClean="0">
                <a:cs typeface="Times New Roman" pitchFamily="18" charset="0"/>
              </a:rPr>
              <a:t>–1   </a:t>
            </a:r>
            <a:r>
              <a:rPr lang="en-GB" sz="2400" dirty="0" smtClean="0">
                <a:cs typeface="Times New Roman" pitchFamily="18" charset="0"/>
                <a:sym typeface="Symbol" pitchFamily="18" charset="2"/>
              </a:rPr>
              <a:t> </a:t>
            </a:r>
            <a:endParaRPr lang="pt-PT" sz="2400" dirty="0" smtClean="0"/>
          </a:p>
          <a:p>
            <a:pPr>
              <a:buFont typeface="Wingdings 2" pitchFamily="18" charset="2"/>
              <a:buNone/>
            </a:pPr>
            <a:r>
              <a:rPr lang="en-GB" sz="2800" dirty="0" smtClean="0">
                <a:cs typeface="Times New Roman" pitchFamily="18" charset="0"/>
              </a:rPr>
              <a:t>f(j/n) = (1+i</a:t>
            </a:r>
            <a:r>
              <a:rPr lang="en-GB" sz="2800" baseline="-25000" dirty="0" smtClean="0">
                <a:cs typeface="Times New Roman" pitchFamily="18" charset="0"/>
              </a:rPr>
              <a:t>N</a:t>
            </a:r>
            <a:r>
              <a:rPr lang="en-GB" sz="2800" dirty="0" smtClean="0">
                <a:cs typeface="Times New Roman" pitchFamily="18" charset="0"/>
              </a:rPr>
              <a:t>)/ (1+i</a:t>
            </a:r>
            <a:r>
              <a:rPr lang="en-GB" sz="2800" baseline="-25000" dirty="0" smtClean="0">
                <a:cs typeface="Times New Roman" pitchFamily="18" charset="0"/>
              </a:rPr>
              <a:t>J </a:t>
            </a:r>
            <a:r>
              <a:rPr lang="en-GB" sz="2800" dirty="0" smtClean="0">
                <a:cs typeface="Times New Roman" pitchFamily="18" charset="0"/>
              </a:rPr>
              <a:t>)</a:t>
            </a:r>
            <a:r>
              <a:rPr lang="en-GB" sz="2800" baseline="-25000" dirty="0" smtClean="0">
                <a:cs typeface="Times New Roman" pitchFamily="18" charset="0"/>
              </a:rPr>
              <a:t> </a:t>
            </a:r>
            <a:r>
              <a:rPr lang="en-GB" sz="2800" dirty="0" smtClean="0">
                <a:cs typeface="Times New Roman" pitchFamily="18" charset="0"/>
              </a:rPr>
              <a:t>–1 </a:t>
            </a:r>
            <a:r>
              <a:rPr lang="en-GB" sz="2800" dirty="0" smtClean="0">
                <a:cs typeface="Times New Roman" pitchFamily="18" charset="0"/>
                <a:sym typeface="Symbol" pitchFamily="18" charset="2"/>
              </a:rPr>
              <a:t></a:t>
            </a:r>
            <a:r>
              <a:rPr lang="en-GB" dirty="0" smtClean="0">
                <a:cs typeface="Times New Roman" pitchFamily="18" charset="0"/>
                <a:sym typeface="Mathematica1Mono"/>
              </a:rPr>
              <a:t> </a:t>
            </a:r>
          </a:p>
          <a:p>
            <a:pPr>
              <a:buFont typeface="Wingdings 2" pitchFamily="18" charset="2"/>
              <a:buNone/>
            </a:pPr>
            <a:r>
              <a:rPr lang="en-GB" sz="2800" dirty="0" smtClean="0">
                <a:cs typeface="Times New Roman" pitchFamily="18" charset="0"/>
              </a:rPr>
              <a:t>f(j/n)</a:t>
            </a:r>
            <a:r>
              <a:rPr lang="en-GB" sz="2800" baseline="-25000" dirty="0" smtClean="0">
                <a:cs typeface="Times New Roman" pitchFamily="18" charset="0"/>
              </a:rPr>
              <a:t> </a:t>
            </a:r>
            <a:r>
              <a:rPr lang="en-GB" sz="2800" dirty="0" smtClean="0">
                <a:cs typeface="Times New Roman" pitchFamily="18" charset="0"/>
              </a:rPr>
              <a:t>(1+i</a:t>
            </a:r>
            <a:r>
              <a:rPr lang="en-GB" sz="2800" baseline="-25000" dirty="0" smtClean="0">
                <a:cs typeface="Times New Roman" pitchFamily="18" charset="0"/>
              </a:rPr>
              <a:t>J </a:t>
            </a:r>
            <a:r>
              <a:rPr lang="en-GB" sz="2800" dirty="0" smtClean="0">
                <a:cs typeface="Times New Roman" pitchFamily="18" charset="0"/>
              </a:rPr>
              <a:t>)</a:t>
            </a:r>
            <a:r>
              <a:rPr lang="en-GB" sz="2800" baseline="-25000" dirty="0" smtClean="0">
                <a:cs typeface="Times New Roman" pitchFamily="18" charset="0"/>
              </a:rPr>
              <a:t> </a:t>
            </a:r>
            <a:r>
              <a:rPr lang="en-GB" sz="2800" dirty="0" smtClean="0">
                <a:cs typeface="Times New Roman" pitchFamily="18" charset="0"/>
              </a:rPr>
              <a:t>=</a:t>
            </a:r>
            <a:r>
              <a:rPr lang="en-GB" sz="2800" dirty="0" err="1" smtClean="0">
                <a:cs typeface="Times New Roman" pitchFamily="18" charset="0"/>
              </a:rPr>
              <a:t>i</a:t>
            </a:r>
            <a:r>
              <a:rPr lang="en-GB" sz="2800" baseline="-25000" dirty="0" err="1" smtClean="0">
                <a:cs typeface="Times New Roman" pitchFamily="18" charset="0"/>
              </a:rPr>
              <a:t>N</a:t>
            </a:r>
            <a:r>
              <a:rPr lang="en-GB" sz="2800" baseline="-25000" dirty="0" smtClean="0">
                <a:cs typeface="Times New Roman" pitchFamily="18" charset="0"/>
              </a:rPr>
              <a:t> </a:t>
            </a:r>
            <a:r>
              <a:rPr lang="en-GB" sz="2800" dirty="0" smtClean="0">
                <a:cs typeface="Times New Roman" pitchFamily="18" charset="0"/>
              </a:rPr>
              <a:t>– </a:t>
            </a:r>
            <a:r>
              <a:rPr lang="en-GB" sz="2800" dirty="0" err="1" smtClean="0">
                <a:cs typeface="Times New Roman" pitchFamily="18" charset="0"/>
              </a:rPr>
              <a:t>i</a:t>
            </a:r>
            <a:r>
              <a:rPr lang="en-GB" sz="2800" baseline="-25000" dirty="0" err="1" smtClean="0">
                <a:cs typeface="Times New Roman" pitchFamily="18" charset="0"/>
              </a:rPr>
              <a:t>J</a:t>
            </a:r>
            <a:endParaRPr lang="pt-PT" dirty="0" smtClean="0"/>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3BC10788-1AF6-463E-AD96-99222FB6D4ED}" type="slidenum">
              <a:rPr lang="pt-PT" sz="1400">
                <a:solidFill>
                  <a:srgbClr val="FFFFFF"/>
                </a:solidFill>
                <a:latin typeface="+mj-lt"/>
                <a:ea typeface="+mj-ea"/>
                <a:cs typeface="+mj-cs"/>
              </a:rPr>
              <a:pPr algn="ctr" fontAlgn="auto">
                <a:spcBef>
                  <a:spcPts val="0"/>
                </a:spcBef>
                <a:spcAft>
                  <a:spcPts val="0"/>
                </a:spcAft>
                <a:defRPr/>
              </a:pPr>
              <a:t>12</a:t>
            </a:fld>
            <a:endParaRPr lang="pt-PT" sz="140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22"/>
          <p:cNvSpPr>
            <a:spLocks noGrp="1"/>
          </p:cNvSpPr>
          <p:nvPr>
            <p:ph type="sldNum" sz="quarter" idx="12"/>
          </p:nvPr>
        </p:nvSpPr>
        <p:spPr/>
        <p:txBody>
          <a:bodyPr/>
          <a:lstStyle/>
          <a:p>
            <a:pPr>
              <a:defRPr/>
            </a:pPr>
            <a:fld id="{2AB7B901-5C30-4889-B43C-BCD19BC03FDA}" type="slidenum">
              <a:rPr lang="pt-PT"/>
              <a:pPr>
                <a:defRPr/>
              </a:pPr>
              <a:t>13</a:t>
            </a:fld>
            <a:endParaRPr lang="pt-PT"/>
          </a:p>
        </p:txBody>
      </p:sp>
      <p:sp>
        <p:nvSpPr>
          <p:cNvPr id="26627" name="Content Placeholder 2"/>
          <p:cNvSpPr>
            <a:spLocks noGrp="1"/>
          </p:cNvSpPr>
          <p:nvPr>
            <p:ph sz="quarter" idx="1"/>
          </p:nvPr>
        </p:nvSpPr>
        <p:spPr>
          <a:xfrm>
            <a:off x="827088" y="260350"/>
            <a:ext cx="7772400" cy="4071938"/>
          </a:xfrm>
        </p:spPr>
        <p:txBody>
          <a:bodyPr/>
          <a:lstStyle/>
          <a:p>
            <a:pPr>
              <a:lnSpc>
                <a:spcPct val="145000"/>
              </a:lnSpc>
            </a:pPr>
            <a:r>
              <a:rPr lang="en-GB" sz="2400" dirty="0" smtClean="0">
                <a:cs typeface="Times New Roman" pitchFamily="18" charset="0"/>
              </a:rPr>
              <a:t>Approximate COVERED INTEREST PARITY : </a:t>
            </a:r>
          </a:p>
          <a:p>
            <a:pPr lvl="1">
              <a:lnSpc>
                <a:spcPct val="145000"/>
              </a:lnSpc>
            </a:pPr>
            <a:r>
              <a:rPr lang="en-GB" sz="2200" dirty="0" smtClean="0">
                <a:cs typeface="Times New Roman" pitchFamily="18" charset="0"/>
              </a:rPr>
              <a:t>f(j/n)</a:t>
            </a:r>
            <a:r>
              <a:rPr lang="en-GB" sz="2200" baseline="-25000" dirty="0" smtClean="0">
                <a:cs typeface="Times New Roman" pitchFamily="18" charset="0"/>
              </a:rPr>
              <a:t> </a:t>
            </a:r>
            <a:r>
              <a:rPr lang="en-GB" sz="2200" dirty="0" smtClean="0">
                <a:cs typeface="Times New Roman" pitchFamily="18" charset="0"/>
              </a:rPr>
              <a:t>=</a:t>
            </a:r>
            <a:r>
              <a:rPr lang="en-GB" sz="2200" dirty="0" err="1" smtClean="0">
                <a:cs typeface="Times New Roman" pitchFamily="18" charset="0"/>
              </a:rPr>
              <a:t>i</a:t>
            </a:r>
            <a:r>
              <a:rPr lang="en-GB" sz="2200" baseline="-25000" dirty="0" err="1" smtClean="0">
                <a:cs typeface="Times New Roman" pitchFamily="18" charset="0"/>
              </a:rPr>
              <a:t>N</a:t>
            </a:r>
            <a:r>
              <a:rPr lang="en-GB" sz="2200" baseline="-25000" dirty="0" smtClean="0">
                <a:cs typeface="Times New Roman" pitchFamily="18" charset="0"/>
              </a:rPr>
              <a:t> </a:t>
            </a:r>
            <a:r>
              <a:rPr lang="en-GB" sz="2200" dirty="0" smtClean="0">
                <a:cs typeface="Times New Roman" pitchFamily="18" charset="0"/>
              </a:rPr>
              <a:t>– </a:t>
            </a:r>
            <a:r>
              <a:rPr lang="en-GB" sz="2200" dirty="0" err="1" smtClean="0">
                <a:cs typeface="Times New Roman" pitchFamily="18" charset="0"/>
              </a:rPr>
              <a:t>i</a:t>
            </a:r>
            <a:r>
              <a:rPr lang="en-GB" sz="2200" baseline="-25000" dirty="0" err="1" smtClean="0">
                <a:cs typeface="Times New Roman" pitchFamily="18" charset="0"/>
              </a:rPr>
              <a:t>J</a:t>
            </a:r>
            <a:r>
              <a:rPr lang="en-GB" sz="2200" baseline="-25000" dirty="0" smtClean="0">
                <a:cs typeface="Times New Roman" pitchFamily="18" charset="0"/>
              </a:rPr>
              <a:t> </a:t>
            </a:r>
          </a:p>
          <a:p>
            <a:pPr lvl="1">
              <a:lnSpc>
                <a:spcPct val="145000"/>
              </a:lnSpc>
              <a:spcBef>
                <a:spcPts val="1200"/>
              </a:spcBef>
            </a:pPr>
            <a:r>
              <a:rPr lang="en-GB" sz="2200" dirty="0" smtClean="0">
                <a:cs typeface="Times New Roman" pitchFamily="18" charset="0"/>
              </a:rPr>
              <a:t>CD&gt;0 </a:t>
            </a:r>
            <a:r>
              <a:rPr lang="en-GB" sz="2200" dirty="0" smtClean="0">
                <a:cs typeface="Times New Roman" pitchFamily="18" charset="0"/>
                <a:sym typeface="Symbol" pitchFamily="18" charset="2"/>
              </a:rPr>
              <a:t></a:t>
            </a:r>
            <a:r>
              <a:rPr lang="en-GB" sz="2200" dirty="0" smtClean="0">
                <a:cs typeface="Times New Roman" pitchFamily="18" charset="0"/>
                <a:sym typeface="Mathematica1Mono"/>
              </a:rPr>
              <a:t> </a:t>
            </a:r>
            <a:r>
              <a:rPr lang="en-GB" sz="2200" dirty="0" smtClean="0">
                <a:cs typeface="Times New Roman" pitchFamily="18" charset="0"/>
              </a:rPr>
              <a:t>f(j/n)</a:t>
            </a:r>
            <a:r>
              <a:rPr lang="en-GB" sz="2200" baseline="-25000" dirty="0" smtClean="0">
                <a:cs typeface="Times New Roman" pitchFamily="18" charset="0"/>
              </a:rPr>
              <a:t> </a:t>
            </a:r>
            <a:r>
              <a:rPr lang="en-GB" sz="2200" dirty="0" smtClean="0">
                <a:cs typeface="Times New Roman" pitchFamily="18" charset="0"/>
              </a:rPr>
              <a:t>&gt; </a:t>
            </a:r>
            <a:r>
              <a:rPr lang="en-GB" sz="2200" dirty="0" err="1" smtClean="0">
                <a:cs typeface="Times New Roman" pitchFamily="18" charset="0"/>
              </a:rPr>
              <a:t>i</a:t>
            </a:r>
            <a:r>
              <a:rPr lang="en-GB" sz="2200" baseline="-25000" dirty="0" err="1" smtClean="0">
                <a:cs typeface="Times New Roman" pitchFamily="18" charset="0"/>
              </a:rPr>
              <a:t>N</a:t>
            </a:r>
            <a:r>
              <a:rPr lang="en-GB" sz="2200" baseline="-25000" dirty="0" smtClean="0">
                <a:cs typeface="Times New Roman" pitchFamily="18" charset="0"/>
              </a:rPr>
              <a:t> </a:t>
            </a:r>
            <a:r>
              <a:rPr lang="en-GB" sz="2200" dirty="0" smtClean="0">
                <a:cs typeface="Times New Roman" pitchFamily="18" charset="0"/>
              </a:rPr>
              <a:t>– </a:t>
            </a:r>
            <a:r>
              <a:rPr lang="en-GB" sz="2200" dirty="0" err="1" smtClean="0">
                <a:cs typeface="Times New Roman" pitchFamily="18" charset="0"/>
              </a:rPr>
              <a:t>i</a:t>
            </a:r>
            <a:r>
              <a:rPr lang="en-GB" sz="2200" baseline="-25000" dirty="0" err="1" smtClean="0">
                <a:cs typeface="Times New Roman" pitchFamily="18" charset="0"/>
              </a:rPr>
              <a:t>J</a:t>
            </a:r>
            <a:r>
              <a:rPr lang="en-GB" sz="2200" baseline="-25000" dirty="0" smtClean="0">
                <a:cs typeface="Times New Roman" pitchFamily="18" charset="0"/>
              </a:rPr>
              <a:t> </a:t>
            </a:r>
            <a:r>
              <a:rPr lang="en-GB" sz="2200" dirty="0" smtClean="0">
                <a:cs typeface="Times New Roman" pitchFamily="18" charset="0"/>
              </a:rPr>
              <a:t>;</a:t>
            </a:r>
            <a:r>
              <a:rPr lang="en-GB" sz="2200" baseline="-25000" dirty="0" smtClean="0">
                <a:cs typeface="Times New Roman" pitchFamily="18" charset="0"/>
              </a:rPr>
              <a:t>   	</a:t>
            </a:r>
            <a:r>
              <a:rPr lang="en-GB" sz="2200" dirty="0" smtClean="0">
                <a:cs typeface="Times New Roman" pitchFamily="18" charset="0"/>
              </a:rPr>
              <a:t>CD&lt;0 </a:t>
            </a:r>
            <a:r>
              <a:rPr lang="en-GB" sz="2200" dirty="0" smtClean="0">
                <a:cs typeface="Times New Roman" pitchFamily="18" charset="0"/>
                <a:sym typeface="Symbol" pitchFamily="18" charset="2"/>
              </a:rPr>
              <a:t></a:t>
            </a:r>
            <a:r>
              <a:rPr lang="en-GB" sz="2200" dirty="0" smtClean="0">
                <a:cs typeface="Times New Roman" pitchFamily="18" charset="0"/>
                <a:sym typeface="Mathematica1Mono"/>
              </a:rPr>
              <a:t> </a:t>
            </a:r>
            <a:r>
              <a:rPr lang="en-GB" sz="2200" dirty="0" smtClean="0">
                <a:cs typeface="Times New Roman" pitchFamily="18" charset="0"/>
              </a:rPr>
              <a:t>f(j/n)</a:t>
            </a:r>
            <a:r>
              <a:rPr lang="en-GB" sz="2200" baseline="-25000" dirty="0" smtClean="0">
                <a:cs typeface="Times New Roman" pitchFamily="18" charset="0"/>
              </a:rPr>
              <a:t> </a:t>
            </a:r>
            <a:r>
              <a:rPr lang="en-GB" sz="2200" dirty="0" smtClean="0">
                <a:cs typeface="Times New Roman" pitchFamily="18" charset="0"/>
              </a:rPr>
              <a:t>&lt; </a:t>
            </a:r>
            <a:r>
              <a:rPr lang="en-GB" sz="2200" dirty="0" err="1" smtClean="0">
                <a:cs typeface="Times New Roman" pitchFamily="18" charset="0"/>
              </a:rPr>
              <a:t>i</a:t>
            </a:r>
            <a:r>
              <a:rPr lang="en-GB" sz="2200" baseline="-25000" dirty="0" err="1" smtClean="0">
                <a:cs typeface="Times New Roman" pitchFamily="18" charset="0"/>
              </a:rPr>
              <a:t>N</a:t>
            </a:r>
            <a:r>
              <a:rPr lang="en-GB" sz="2200" baseline="-25000" dirty="0" smtClean="0">
                <a:cs typeface="Times New Roman" pitchFamily="18" charset="0"/>
              </a:rPr>
              <a:t> </a:t>
            </a:r>
            <a:r>
              <a:rPr lang="en-GB" sz="2200" dirty="0" smtClean="0">
                <a:cs typeface="Times New Roman" pitchFamily="18" charset="0"/>
              </a:rPr>
              <a:t>– </a:t>
            </a:r>
            <a:r>
              <a:rPr lang="en-GB" sz="2200" dirty="0" err="1" smtClean="0">
                <a:cs typeface="Times New Roman" pitchFamily="18" charset="0"/>
              </a:rPr>
              <a:t>i</a:t>
            </a:r>
            <a:r>
              <a:rPr lang="en-GB" sz="2200" baseline="-25000" dirty="0" err="1" smtClean="0">
                <a:cs typeface="Times New Roman" pitchFamily="18" charset="0"/>
              </a:rPr>
              <a:t>J</a:t>
            </a:r>
            <a:r>
              <a:rPr lang="en-GB" sz="2200" baseline="-25000" dirty="0" smtClean="0">
                <a:cs typeface="Times New Roman" pitchFamily="18" charset="0"/>
              </a:rPr>
              <a:t> .</a:t>
            </a:r>
            <a:endParaRPr lang="en-GB" sz="2200" dirty="0" smtClean="0">
              <a:cs typeface="Times New Roman" pitchFamily="18" charset="0"/>
            </a:endParaRPr>
          </a:p>
          <a:p>
            <a:pPr>
              <a:lnSpc>
                <a:spcPts val="3500"/>
              </a:lnSpc>
              <a:spcBef>
                <a:spcPts val="1800"/>
              </a:spcBef>
            </a:pPr>
            <a:r>
              <a:rPr lang="en-GB" sz="2400" dirty="0" smtClean="0">
                <a:cs typeface="Times New Roman" pitchFamily="18" charset="0"/>
              </a:rPr>
              <a:t>The </a:t>
            </a:r>
            <a:r>
              <a:rPr lang="en-GB" sz="2400" u="sng" dirty="0" smtClean="0">
                <a:cs typeface="Times New Roman" pitchFamily="18" charset="0"/>
              </a:rPr>
              <a:t>Covered Interest Arbitrage:</a:t>
            </a:r>
            <a:r>
              <a:rPr lang="en-GB" sz="2400" dirty="0" smtClean="0">
                <a:cs typeface="Times New Roman" pitchFamily="18" charset="0"/>
              </a:rPr>
              <a:t> </a:t>
            </a:r>
            <a:r>
              <a:rPr lang="en-GB" sz="2400" dirty="0">
                <a:cs typeface="Times New Roman" pitchFamily="18" charset="0"/>
              </a:rPr>
              <a:t> </a:t>
            </a:r>
            <a:r>
              <a:rPr lang="en-GB" sz="2400" dirty="0" smtClean="0">
                <a:cs typeface="Times New Roman" pitchFamily="18" charset="0"/>
              </a:rPr>
              <a:t>Purchase a currency spot and sell it forward, profiting from the interest rate differential combined with the currency premium.  </a:t>
            </a:r>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9083BC86-0C00-4114-8D84-0CBB48A66662}" type="slidenum">
              <a:rPr lang="pt-PT" sz="1400">
                <a:solidFill>
                  <a:srgbClr val="FFFFFF"/>
                </a:solidFill>
                <a:latin typeface="+mj-lt"/>
                <a:ea typeface="+mj-ea"/>
                <a:cs typeface="+mj-cs"/>
              </a:rPr>
              <a:pPr algn="ctr" fontAlgn="auto">
                <a:spcBef>
                  <a:spcPts val="0"/>
                </a:spcBef>
                <a:spcAft>
                  <a:spcPts val="0"/>
                </a:spcAft>
                <a:defRPr/>
              </a:pPr>
              <a:t>13</a:t>
            </a:fld>
            <a:endParaRPr lang="pt-PT" sz="1400" dirty="0">
              <a:solidFill>
                <a:srgbClr val="FFFFFF"/>
              </a:solidFill>
              <a:latin typeface="+mj-lt"/>
              <a:ea typeface="+mj-ea"/>
              <a:cs typeface="+mj-cs"/>
            </a:endParaRPr>
          </a:p>
        </p:txBody>
      </p:sp>
      <p:sp>
        <p:nvSpPr>
          <p:cNvPr id="5" name="TextBox 4"/>
          <p:cNvSpPr txBox="1"/>
          <p:nvPr/>
        </p:nvSpPr>
        <p:spPr>
          <a:xfrm>
            <a:off x="1242989" y="5095885"/>
            <a:ext cx="7215238" cy="784830"/>
          </a:xfrm>
          <a:prstGeom prst="rect">
            <a:avLst/>
          </a:prstGeom>
          <a:noFill/>
          <a:ln w="19050" cmpd="dbl">
            <a:solidFill>
              <a:schemeClr val="accent4"/>
            </a:solidFill>
          </a:ln>
        </p:spPr>
        <p:txBody>
          <a:bodyPr>
            <a:spAutoFit/>
          </a:bodyPr>
          <a:lstStyle/>
          <a:p>
            <a:pPr>
              <a:lnSpc>
                <a:spcPct val="150000"/>
              </a:lnSpc>
              <a:defRPr/>
            </a:pPr>
            <a:r>
              <a:rPr lang="en-GB" dirty="0" smtClean="0"/>
              <a:t>The</a:t>
            </a:r>
            <a:r>
              <a:rPr lang="en-GB" dirty="0" smtClean="0">
                <a:latin typeface="Arial" charset="0"/>
              </a:rPr>
              <a:t> Covered Interest  Arbitrage leads to the Covered Interest Parity.</a:t>
            </a:r>
            <a:endParaRPr lang="pt-PT" dirty="0">
              <a:latin typeface="Arial" charset="0"/>
            </a:endParaRPr>
          </a:p>
          <a:p>
            <a:pPr>
              <a:defRPr/>
            </a:pPr>
            <a:endParaRPr lang="pt-PT" dirty="0">
              <a:ln>
                <a:solidFill>
                  <a:schemeClr val="tx1"/>
                </a:solidFill>
              </a:ln>
              <a:latin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2645D1E3-F19D-4A93-935D-C89027C7B379}" type="slidenum">
              <a:rPr lang="pt-PT"/>
              <a:pPr>
                <a:defRPr/>
              </a:pPr>
              <a:t>14</a:t>
            </a:fld>
            <a:endParaRPr lang="pt-PT"/>
          </a:p>
        </p:txBody>
      </p:sp>
      <p:sp>
        <p:nvSpPr>
          <p:cNvPr id="3" name="Content Placeholder 2"/>
          <p:cNvSpPr>
            <a:spLocks noGrp="1"/>
          </p:cNvSpPr>
          <p:nvPr>
            <p:ph sz="quarter" idx="1"/>
          </p:nvPr>
        </p:nvSpPr>
        <p:spPr>
          <a:xfrm>
            <a:off x="914400" y="571500"/>
            <a:ext cx="7772400" cy="5448300"/>
          </a:xfrm>
        </p:spPr>
        <p:txBody>
          <a:bodyPr/>
          <a:lstStyle/>
          <a:p>
            <a:pPr>
              <a:spcAft>
                <a:spcPts val="600"/>
              </a:spcAft>
            </a:pPr>
            <a:r>
              <a:rPr lang="en-US" sz="2400" dirty="0" smtClean="0"/>
              <a:t>If interest parity does not exist</a:t>
            </a:r>
            <a:r>
              <a:rPr lang="en-US" sz="2200" dirty="0" smtClean="0"/>
              <a:t>, how is the equilibrium reestablished?</a:t>
            </a:r>
          </a:p>
          <a:p>
            <a:pPr>
              <a:lnSpc>
                <a:spcPct val="150000"/>
              </a:lnSpc>
              <a:spcAft>
                <a:spcPts val="600"/>
              </a:spcAft>
            </a:pPr>
            <a:r>
              <a:rPr lang="en-US" sz="2200" dirty="0" smtClean="0"/>
              <a:t>Suppose that </a:t>
            </a:r>
            <a:r>
              <a:rPr lang="en-US" sz="2200" dirty="0" smtClean="0">
                <a:effectLst>
                  <a:outerShdw blurRad="38100" dist="38100" dir="2700000" algn="tl">
                    <a:srgbClr val="000000">
                      <a:alpha val="43137"/>
                    </a:srgbClr>
                  </a:outerShdw>
                </a:effectLst>
                <a:cs typeface="Times New Roman" pitchFamily="18" charset="0"/>
              </a:rPr>
              <a:t>(1+i</a:t>
            </a:r>
            <a:r>
              <a:rPr lang="en-US" sz="2200" baseline="-25000" dirty="0" smtClean="0">
                <a:effectLst>
                  <a:outerShdw blurRad="38100" dist="38100" dir="2700000" algn="tl">
                    <a:srgbClr val="000000">
                      <a:alpha val="43137"/>
                    </a:srgbClr>
                  </a:outerShdw>
                </a:effectLst>
                <a:cs typeface="Times New Roman" pitchFamily="18" charset="0"/>
              </a:rPr>
              <a:t>J</a:t>
            </a:r>
            <a:r>
              <a:rPr lang="en-US" sz="2200" dirty="0" smtClean="0">
                <a:effectLst>
                  <a:outerShdw blurRad="38100" dist="38100" dir="2700000" algn="tl">
                    <a:srgbClr val="000000">
                      <a:alpha val="43137"/>
                    </a:srgbClr>
                  </a:outerShdw>
                </a:effectLst>
                <a:cs typeface="Times New Roman" pitchFamily="18" charset="0"/>
              </a:rPr>
              <a:t>).F(j/n)/S(j/n) – (1+i</a:t>
            </a:r>
            <a:r>
              <a:rPr lang="en-US" sz="2200" baseline="-25000" dirty="0" smtClean="0">
                <a:effectLst>
                  <a:outerShdw blurRad="38100" dist="38100" dir="2700000" algn="tl">
                    <a:srgbClr val="000000">
                      <a:alpha val="43137"/>
                    </a:srgbClr>
                  </a:outerShdw>
                </a:effectLst>
                <a:cs typeface="Times New Roman" pitchFamily="18" charset="0"/>
              </a:rPr>
              <a:t>N</a:t>
            </a:r>
            <a:r>
              <a:rPr lang="en-US" sz="2200" dirty="0" smtClean="0">
                <a:effectLst>
                  <a:outerShdw blurRad="38100" dist="38100" dir="2700000" algn="tl">
                    <a:srgbClr val="000000">
                      <a:alpha val="43137"/>
                    </a:srgbClr>
                  </a:outerShdw>
                </a:effectLst>
                <a:cs typeface="Times New Roman" pitchFamily="18" charset="0"/>
              </a:rPr>
              <a:t>) &gt; 0   </a:t>
            </a:r>
            <a:r>
              <a:rPr lang="en-US" sz="2200" dirty="0" smtClean="0">
                <a:cs typeface="Times New Roman" pitchFamily="18" charset="0"/>
              </a:rPr>
              <a:t>and that it is best to borrow in N and invest in J.</a:t>
            </a:r>
          </a:p>
          <a:p>
            <a:pPr lvl="1">
              <a:spcAft>
                <a:spcPts val="600"/>
              </a:spcAft>
              <a:buFont typeface="Wingdings" pitchFamily="2" charset="2"/>
              <a:buChar char="§"/>
            </a:pPr>
            <a:r>
              <a:rPr lang="en-US" sz="2000" dirty="0" smtClean="0">
                <a:cs typeface="Times New Roman" pitchFamily="18" charset="0"/>
              </a:rPr>
              <a:t>The demand for j and the supply of n, in the Spot foreign exchange market INCREASES </a:t>
            </a:r>
          </a:p>
          <a:p>
            <a:pPr>
              <a:spcAft>
                <a:spcPts val="600"/>
              </a:spcAft>
              <a:buFont typeface="Wingdings 2" pitchFamily="18" charset="2"/>
              <a:buNone/>
            </a:pPr>
            <a:r>
              <a:rPr lang="en-US" sz="2400" dirty="0" smtClean="0">
                <a:cs typeface="Times New Roman" pitchFamily="18" charset="0"/>
                <a:sym typeface="Hoefler Text Ornaments" pitchFamily="82" charset="2"/>
              </a:rPr>
              <a:t>    	</a:t>
            </a:r>
            <a:r>
              <a:rPr lang="en-US" sz="2000" dirty="0" smtClean="0">
                <a:cs typeface="Times New Roman" pitchFamily="18" charset="0"/>
                <a:sym typeface="Hoefler Text Ornaments" pitchFamily="82" charset="2"/>
              </a:rPr>
              <a:t>S(j/n) increases  </a:t>
            </a:r>
            <a:r>
              <a:rPr lang="en-US" sz="2400" dirty="0" smtClean="0">
                <a:cs typeface="Times New Roman" pitchFamily="18" charset="0"/>
                <a:sym typeface="Wingdings" pitchFamily="2" charset="2"/>
              </a:rPr>
              <a:t></a:t>
            </a:r>
            <a:r>
              <a:rPr lang="en-US" sz="2400" dirty="0" smtClean="0">
                <a:cs typeface="Times New Roman" pitchFamily="18" charset="0"/>
                <a:sym typeface="Hoefler Text Ornaments" pitchFamily="82" charset="2"/>
              </a:rPr>
              <a:t> </a:t>
            </a:r>
          </a:p>
          <a:p>
            <a:pPr lvl="1">
              <a:spcAft>
                <a:spcPts val="600"/>
              </a:spcAft>
              <a:buFont typeface="Wingdings" pitchFamily="2" charset="2"/>
              <a:buChar char="§"/>
            </a:pPr>
            <a:r>
              <a:rPr lang="en-US" sz="2000" dirty="0">
                <a:cs typeface="Times New Roman" pitchFamily="18" charset="0"/>
              </a:rPr>
              <a:t>The </a:t>
            </a:r>
            <a:r>
              <a:rPr lang="en-US" sz="2000" dirty="0" smtClean="0">
                <a:cs typeface="Times New Roman" pitchFamily="18" charset="0"/>
              </a:rPr>
              <a:t>supply of j </a:t>
            </a:r>
            <a:r>
              <a:rPr lang="en-US" sz="2000" dirty="0">
                <a:cs typeface="Times New Roman" pitchFamily="18" charset="0"/>
              </a:rPr>
              <a:t>and the </a:t>
            </a:r>
            <a:r>
              <a:rPr lang="en-US" sz="2000" dirty="0" smtClean="0">
                <a:cs typeface="Times New Roman" pitchFamily="18" charset="0"/>
              </a:rPr>
              <a:t>demand for n</a:t>
            </a:r>
            <a:r>
              <a:rPr lang="en-US" sz="2000" dirty="0">
                <a:cs typeface="Times New Roman" pitchFamily="18" charset="0"/>
              </a:rPr>
              <a:t>, in the </a:t>
            </a:r>
            <a:r>
              <a:rPr lang="en-US" sz="2000" dirty="0" smtClean="0">
                <a:cs typeface="Times New Roman" pitchFamily="18" charset="0"/>
              </a:rPr>
              <a:t>Forward </a:t>
            </a:r>
            <a:r>
              <a:rPr lang="en-US" sz="2000" dirty="0">
                <a:cs typeface="Times New Roman" pitchFamily="18" charset="0"/>
              </a:rPr>
              <a:t>foreign exchange market INCREASES </a:t>
            </a:r>
            <a:r>
              <a:rPr lang="en-US" sz="2000" dirty="0" smtClean="0">
                <a:cs typeface="Times New Roman" pitchFamily="18" charset="0"/>
                <a:sym typeface="Hoefler Text Ornaments" pitchFamily="82" charset="2"/>
              </a:rPr>
              <a:t>.</a:t>
            </a:r>
            <a:endParaRPr lang="en-US" sz="2000" dirty="0" smtClean="0"/>
          </a:p>
          <a:p>
            <a:pPr>
              <a:spcAft>
                <a:spcPts val="600"/>
              </a:spcAft>
              <a:buFont typeface="Wingdings 2" pitchFamily="18" charset="2"/>
              <a:buNone/>
            </a:pPr>
            <a:r>
              <a:rPr lang="en-US" sz="2000" dirty="0" smtClean="0">
                <a:cs typeface="Times New Roman" pitchFamily="18" charset="0"/>
                <a:sym typeface="Hoefler Text Ornaments" pitchFamily="82" charset="2"/>
              </a:rPr>
              <a:t>		F(j/n) decreases </a:t>
            </a:r>
            <a:r>
              <a:rPr lang="en-US" sz="2400" dirty="0" smtClean="0">
                <a:cs typeface="Times New Roman" pitchFamily="18" charset="0"/>
                <a:sym typeface="Wingdings" pitchFamily="2" charset="2"/>
              </a:rPr>
              <a:t></a:t>
            </a:r>
            <a:endParaRPr lang="en-US" sz="2400" dirty="0" smtClean="0">
              <a:cs typeface="Times New Roman" pitchFamily="18" charset="0"/>
              <a:sym typeface="Hoefler Text Ornaments" pitchFamily="82" charset="2"/>
            </a:endParaRPr>
          </a:p>
          <a:p>
            <a:pPr>
              <a:spcBef>
                <a:spcPts val="1800"/>
              </a:spcBef>
              <a:spcAft>
                <a:spcPts val="600"/>
              </a:spcAft>
              <a:buFont typeface="Wingdings 2" pitchFamily="18" charset="2"/>
              <a:buChar char=""/>
            </a:pPr>
            <a:r>
              <a:rPr lang="en-US" sz="2400" dirty="0" smtClean="0">
                <a:cs typeface="Times New Roman" pitchFamily="18" charset="0"/>
                <a:sym typeface="Hoefler Text Ornaments" pitchFamily="82" charset="2"/>
              </a:rPr>
              <a:t>In this analysis: interest rates as determinants of the foreign exchange rate in the Short Run.</a:t>
            </a:r>
            <a:endParaRPr lang="en-US" sz="2400" dirty="0" smtClean="0"/>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F669FBDE-673D-44AC-A162-F03BC54094B4}" type="slidenum">
              <a:rPr lang="pt-PT" sz="1400">
                <a:solidFill>
                  <a:srgbClr val="FFFFFF"/>
                </a:solidFill>
                <a:latin typeface="+mj-lt"/>
                <a:ea typeface="+mj-ea"/>
                <a:cs typeface="+mj-cs"/>
              </a:rPr>
              <a:pPr algn="ctr" fontAlgn="auto">
                <a:spcBef>
                  <a:spcPts val="0"/>
                </a:spcBef>
                <a:spcAft>
                  <a:spcPts val="0"/>
                </a:spcAft>
                <a:defRPr/>
              </a:pPr>
              <a:t>14</a:t>
            </a:fld>
            <a:endParaRPr lang="pt-PT" sz="1400">
              <a:solidFill>
                <a:srgbClr val="FFFFFF"/>
              </a:solidFill>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620FE9F5-6E88-4E2A-8408-505FB96F23C5}" type="slidenum">
              <a:rPr lang="pt-PT"/>
              <a:pPr>
                <a:defRPr/>
              </a:pPr>
              <a:t>15</a:t>
            </a:fld>
            <a:endParaRPr lang="pt-PT"/>
          </a:p>
        </p:txBody>
      </p:sp>
      <p:sp>
        <p:nvSpPr>
          <p:cNvPr id="28675" name="Content Placeholder 2"/>
          <p:cNvSpPr>
            <a:spLocks noGrp="1"/>
          </p:cNvSpPr>
          <p:nvPr>
            <p:ph sz="quarter" idx="1"/>
          </p:nvPr>
        </p:nvSpPr>
        <p:spPr>
          <a:xfrm>
            <a:off x="900113" y="404813"/>
            <a:ext cx="7772400" cy="5376862"/>
          </a:xfrm>
        </p:spPr>
        <p:txBody>
          <a:bodyPr>
            <a:scene3d>
              <a:camera prst="orthographicFront"/>
              <a:lightRig rig="threePt" dir="t"/>
            </a:scene3d>
            <a:sp3d extrusionH="127000">
              <a:bevelT w="101600"/>
              <a:extrusionClr>
                <a:schemeClr val="accent1"/>
              </a:extrusionClr>
            </a:sp3d>
          </a:bodyPr>
          <a:lstStyle/>
          <a:p>
            <a:r>
              <a:rPr lang="en-US" sz="2400" dirty="0" smtClean="0"/>
              <a:t>There are no </a:t>
            </a:r>
            <a:r>
              <a:rPr lang="en-US" sz="2400" i="1" dirty="0" smtClean="0"/>
              <a:t>f</a:t>
            </a:r>
            <a:r>
              <a:rPr lang="en-US" sz="2400" dirty="0" smtClean="0"/>
              <a:t>orward</a:t>
            </a:r>
            <a:r>
              <a:rPr lang="en-US" sz="2400" i="1" dirty="0" smtClean="0"/>
              <a:t> </a:t>
            </a:r>
            <a:r>
              <a:rPr lang="en-US" sz="2400" dirty="0" smtClean="0"/>
              <a:t>rates  available for every currency, only for major international currencies. Additionally, an investor may wish to take the foreign exchange risk, either as a speculator or as a strategy of portfolio </a:t>
            </a:r>
            <a:r>
              <a:rPr lang="en-US" sz="2400" dirty="0" smtClean="0">
                <a:cs typeface="Times New Roman" pitchFamily="18" charset="0"/>
              </a:rPr>
              <a:t>diversification.</a:t>
            </a:r>
            <a:endParaRPr lang="en-US" sz="2400" dirty="0" smtClean="0"/>
          </a:p>
          <a:p>
            <a:pPr>
              <a:lnSpc>
                <a:spcPct val="130000"/>
              </a:lnSpc>
              <a:spcBef>
                <a:spcPts val="1800"/>
              </a:spcBef>
              <a:spcAft>
                <a:spcPct val="20000"/>
              </a:spcAft>
              <a:buFontTx/>
              <a:buNone/>
            </a:pPr>
            <a:r>
              <a:rPr lang="pt-PT" dirty="0" smtClean="0">
                <a:effectLst>
                  <a:glow rad="50800">
                    <a:schemeClr val="accent1"/>
                  </a:glow>
                </a:effectLst>
                <a:cs typeface="Times New Roman" pitchFamily="18" charset="0"/>
              </a:rPr>
              <a:t>UNCOVERED </a:t>
            </a:r>
            <a:r>
              <a:rPr lang="pt-PT" dirty="0">
                <a:effectLst>
                  <a:glow rad="50800">
                    <a:schemeClr val="accent1"/>
                  </a:glow>
                </a:effectLst>
                <a:cs typeface="Times New Roman" pitchFamily="18" charset="0"/>
              </a:rPr>
              <a:t>INTERNATIONAL </a:t>
            </a:r>
            <a:r>
              <a:rPr lang="pt-PT" dirty="0" smtClean="0">
                <a:effectLst>
                  <a:glow rad="50800">
                    <a:schemeClr val="accent1"/>
                  </a:glow>
                </a:effectLst>
                <a:cs typeface="Times New Roman" pitchFamily="18" charset="0"/>
              </a:rPr>
              <a:t>INVESTMENT</a:t>
            </a:r>
            <a:r>
              <a:rPr lang="pt-PT" dirty="0" smtClean="0">
                <a:effectLst>
                  <a:glow rad="127000">
                    <a:schemeClr val="accent1"/>
                  </a:glow>
                </a:effectLst>
                <a:cs typeface="Times New Roman" pitchFamily="18" charset="0"/>
              </a:rPr>
              <a:t> </a:t>
            </a:r>
            <a:r>
              <a:rPr lang="pt-PT" dirty="0" smtClean="0">
                <a:cs typeface="Times New Roman" pitchFamily="18" charset="0"/>
              </a:rPr>
              <a:t>–</a:t>
            </a:r>
          </a:p>
          <a:p>
            <a:pPr marL="360000" indent="0">
              <a:lnSpc>
                <a:spcPct val="130000"/>
              </a:lnSpc>
              <a:spcBef>
                <a:spcPts val="1800"/>
              </a:spcBef>
              <a:spcAft>
                <a:spcPct val="20000"/>
              </a:spcAft>
              <a:buFontTx/>
              <a:buNone/>
            </a:pPr>
            <a:r>
              <a:rPr lang="en-US" sz="2200" dirty="0" smtClean="0">
                <a:cs typeface="Times New Roman" pitchFamily="18" charset="0"/>
              </a:rPr>
              <a:t>In this case,  the future spot foreign exchange rate is used to convert the value of  the international investment  back into the original currency.</a:t>
            </a:r>
          </a:p>
          <a:p>
            <a:pPr marL="360000" indent="0">
              <a:spcBef>
                <a:spcPts val="1800"/>
              </a:spcBef>
              <a:spcAft>
                <a:spcPct val="20000"/>
              </a:spcAft>
              <a:buNone/>
            </a:pPr>
            <a:r>
              <a:rPr lang="en-US" sz="2200" dirty="0" smtClean="0">
                <a:cs typeface="Times New Roman" pitchFamily="18" charset="0"/>
              </a:rPr>
              <a:t>Similar to  International Covered Investment, with S</a:t>
            </a:r>
            <a:r>
              <a:rPr lang="en-US" sz="2200" baseline="30000" dirty="0" smtClean="0">
                <a:cs typeface="Times New Roman" pitchFamily="18" charset="0"/>
              </a:rPr>
              <a:t>e</a:t>
            </a:r>
            <a:r>
              <a:rPr lang="en-US" sz="2200" dirty="0" smtClean="0">
                <a:cs typeface="Times New Roman" pitchFamily="18" charset="0"/>
              </a:rPr>
              <a:t>(j/n</a:t>
            </a:r>
            <a:r>
              <a:rPr lang="en-US" sz="2200" dirty="0">
                <a:cs typeface="Times New Roman" pitchFamily="18" charset="0"/>
              </a:rPr>
              <a:t>) </a:t>
            </a:r>
            <a:r>
              <a:rPr lang="en-US" sz="2200" dirty="0" smtClean="0">
                <a:cs typeface="Times New Roman" pitchFamily="18" charset="0"/>
              </a:rPr>
              <a:t>instead of F(j/n).</a:t>
            </a:r>
          </a:p>
          <a:p>
            <a:endParaRPr lang="pt-PT" sz="2200" dirty="0" smtClean="0"/>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A6777FFF-CEE9-402E-AE06-CA619398E89A}" type="slidenum">
              <a:rPr lang="pt-PT" sz="1400">
                <a:solidFill>
                  <a:srgbClr val="FFFFFF"/>
                </a:solidFill>
                <a:latin typeface="+mj-lt"/>
                <a:ea typeface="+mj-ea"/>
                <a:cs typeface="+mj-cs"/>
              </a:rPr>
              <a:pPr algn="ctr" fontAlgn="auto">
                <a:spcBef>
                  <a:spcPts val="0"/>
                </a:spcBef>
                <a:spcAft>
                  <a:spcPts val="0"/>
                </a:spcAft>
                <a:defRPr/>
              </a:pPr>
              <a:t>15</a:t>
            </a:fld>
            <a:endParaRPr lang="pt-PT" sz="140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E06394FE-54F5-4CBC-BF0D-20537DFFF7CE}" type="slidenum">
              <a:rPr lang="pt-PT"/>
              <a:pPr>
                <a:defRPr/>
              </a:pPr>
              <a:t>16</a:t>
            </a:fld>
            <a:endParaRPr lang="pt-PT"/>
          </a:p>
        </p:txBody>
      </p:sp>
      <p:sp>
        <p:nvSpPr>
          <p:cNvPr id="3" name="Content Placeholder 2"/>
          <p:cNvSpPr>
            <a:spLocks noGrp="1"/>
          </p:cNvSpPr>
          <p:nvPr>
            <p:ph sz="quarter" idx="1"/>
          </p:nvPr>
        </p:nvSpPr>
        <p:spPr>
          <a:xfrm>
            <a:off x="914400" y="357188"/>
            <a:ext cx="7772400" cy="5662612"/>
          </a:xfrm>
        </p:spPr>
        <p:txBody>
          <a:bodyPr/>
          <a:lstStyle/>
          <a:p>
            <a:pPr>
              <a:defRPr/>
            </a:pPr>
            <a:r>
              <a:rPr lang="en-US" sz="2400" dirty="0" smtClean="0"/>
              <a:t>The Expected Uncovered Differential = EUD :</a:t>
            </a:r>
          </a:p>
          <a:p>
            <a:pPr>
              <a:lnSpc>
                <a:spcPct val="90000"/>
              </a:lnSpc>
              <a:spcAft>
                <a:spcPct val="40000"/>
              </a:spcAft>
              <a:buFont typeface="Wingdings 2" pitchFamily="18" charset="2"/>
              <a:buNone/>
              <a:defRPr/>
            </a:pPr>
            <a:r>
              <a:rPr lang="en-US" sz="2400" dirty="0" smtClean="0">
                <a:cs typeface="Times New Roman" pitchFamily="18" charset="0"/>
              </a:rPr>
              <a:t>		</a:t>
            </a:r>
            <a:r>
              <a:rPr lang="en-US" sz="2400" b="1" dirty="0" smtClean="0">
                <a:solidFill>
                  <a:schemeClr val="accent4"/>
                </a:solidFill>
                <a:cs typeface="Times New Roman" pitchFamily="18" charset="0"/>
              </a:rPr>
              <a:t>(1+i</a:t>
            </a:r>
            <a:r>
              <a:rPr lang="en-US" sz="2400" b="1" baseline="-25000" dirty="0" smtClean="0">
                <a:solidFill>
                  <a:schemeClr val="accent4"/>
                </a:solidFill>
                <a:cs typeface="Times New Roman" pitchFamily="18" charset="0"/>
              </a:rPr>
              <a:t>J</a:t>
            </a:r>
            <a:r>
              <a:rPr lang="en-US" sz="2400" b="1" dirty="0" smtClean="0">
                <a:solidFill>
                  <a:schemeClr val="accent4"/>
                </a:solidFill>
                <a:cs typeface="Times New Roman" pitchFamily="18" charset="0"/>
              </a:rPr>
              <a:t>). S</a:t>
            </a:r>
            <a:r>
              <a:rPr lang="en-US" sz="2400" b="1" baseline="30000" dirty="0" smtClean="0">
                <a:solidFill>
                  <a:schemeClr val="accent4"/>
                </a:solidFill>
                <a:cs typeface="Times New Roman" pitchFamily="18" charset="0"/>
              </a:rPr>
              <a:t>e</a:t>
            </a:r>
            <a:r>
              <a:rPr lang="en-US" sz="2400" b="1" dirty="0" smtClean="0">
                <a:solidFill>
                  <a:schemeClr val="accent4"/>
                </a:solidFill>
                <a:cs typeface="Times New Roman" pitchFamily="18" charset="0"/>
              </a:rPr>
              <a:t>(j/n)</a:t>
            </a:r>
            <a:r>
              <a:rPr lang="en-US" sz="2400" b="1" baseline="-25000" dirty="0" smtClean="0">
                <a:solidFill>
                  <a:schemeClr val="accent4"/>
                </a:solidFill>
                <a:cs typeface="Times New Roman" pitchFamily="18" charset="0"/>
              </a:rPr>
              <a:t> </a:t>
            </a:r>
            <a:r>
              <a:rPr lang="en-US" sz="2400" b="1" dirty="0" smtClean="0">
                <a:solidFill>
                  <a:schemeClr val="accent4"/>
                </a:solidFill>
                <a:cs typeface="Times New Roman" pitchFamily="18" charset="0"/>
              </a:rPr>
              <a:t>/S(j/n)</a:t>
            </a:r>
            <a:r>
              <a:rPr lang="en-US" sz="2400" b="1" baseline="-25000" dirty="0" smtClean="0">
                <a:solidFill>
                  <a:schemeClr val="accent4"/>
                </a:solidFill>
                <a:cs typeface="Times New Roman" pitchFamily="18" charset="0"/>
              </a:rPr>
              <a:t> </a:t>
            </a:r>
            <a:r>
              <a:rPr lang="en-US" sz="2400" b="1" dirty="0" smtClean="0">
                <a:solidFill>
                  <a:schemeClr val="accent4"/>
                </a:solidFill>
                <a:cs typeface="Times New Roman" pitchFamily="18" charset="0"/>
              </a:rPr>
              <a:t>– (1+i</a:t>
            </a:r>
            <a:r>
              <a:rPr lang="en-US" sz="2400" b="1" baseline="-25000" dirty="0" smtClean="0">
                <a:solidFill>
                  <a:schemeClr val="accent4"/>
                </a:solidFill>
                <a:cs typeface="Times New Roman" pitchFamily="18" charset="0"/>
              </a:rPr>
              <a:t>N</a:t>
            </a:r>
            <a:r>
              <a:rPr lang="en-US" sz="2400" b="1" dirty="0" smtClean="0">
                <a:solidFill>
                  <a:schemeClr val="accent4"/>
                </a:solidFill>
                <a:cs typeface="Times New Roman" pitchFamily="18" charset="0"/>
              </a:rPr>
              <a:t>)</a:t>
            </a:r>
            <a:r>
              <a:rPr lang="en-US" sz="2400" dirty="0" smtClean="0">
                <a:solidFill>
                  <a:schemeClr val="accent4"/>
                </a:solidFill>
                <a:cs typeface="Times New Roman" pitchFamily="18" charset="0"/>
              </a:rPr>
              <a:t>.</a:t>
            </a:r>
          </a:p>
          <a:p>
            <a:pPr>
              <a:lnSpc>
                <a:spcPct val="125000"/>
              </a:lnSpc>
              <a:spcAft>
                <a:spcPct val="40000"/>
              </a:spcAft>
              <a:defRPr/>
            </a:pPr>
            <a:r>
              <a:rPr lang="en-US" sz="2200" dirty="0" smtClean="0">
                <a:cs typeface="Times New Roman" pitchFamily="18" charset="0"/>
              </a:rPr>
              <a:t>[S</a:t>
            </a:r>
            <a:r>
              <a:rPr lang="en-US" sz="2200" baseline="30000" dirty="0" smtClean="0">
                <a:cs typeface="Times New Roman" pitchFamily="18" charset="0"/>
              </a:rPr>
              <a:t>e</a:t>
            </a:r>
            <a:r>
              <a:rPr lang="en-US" sz="2200" dirty="0" smtClean="0">
                <a:cs typeface="Times New Roman" pitchFamily="18" charset="0"/>
              </a:rPr>
              <a:t>(j/n)</a:t>
            </a:r>
            <a:r>
              <a:rPr lang="en-US" sz="2200" baseline="-25000" dirty="0" smtClean="0">
                <a:cs typeface="Times New Roman" pitchFamily="18" charset="0"/>
              </a:rPr>
              <a:t> </a:t>
            </a:r>
            <a:r>
              <a:rPr lang="en-US" sz="2200" dirty="0" smtClean="0">
                <a:cs typeface="Times New Roman" pitchFamily="18" charset="0"/>
              </a:rPr>
              <a:t>–S(j/n)] /S(j/n)</a:t>
            </a:r>
            <a:r>
              <a:rPr lang="en-US" sz="2200" baseline="-25000" dirty="0" smtClean="0">
                <a:cs typeface="Times New Roman" pitchFamily="18" charset="0"/>
              </a:rPr>
              <a:t> </a:t>
            </a:r>
            <a:r>
              <a:rPr lang="en-US" sz="2200" dirty="0" smtClean="0">
                <a:cs typeface="Times New Roman" pitchFamily="18" charset="0"/>
              </a:rPr>
              <a:t> is not a premium but the expe</a:t>
            </a:r>
            <a:r>
              <a:rPr lang="en-US" sz="2200" dirty="0">
                <a:cs typeface="Times New Roman" pitchFamily="18" charset="0"/>
              </a:rPr>
              <a:t>c</a:t>
            </a:r>
            <a:r>
              <a:rPr lang="en-US" sz="2200" dirty="0" smtClean="0">
                <a:cs typeface="Times New Roman" pitchFamily="18" charset="0"/>
              </a:rPr>
              <a:t>ted appreciation rate of j.</a:t>
            </a:r>
          </a:p>
          <a:p>
            <a:pPr>
              <a:lnSpc>
                <a:spcPct val="125000"/>
              </a:lnSpc>
              <a:spcAft>
                <a:spcPct val="40000"/>
              </a:spcAft>
              <a:defRPr/>
            </a:pPr>
            <a:r>
              <a:rPr lang="en-GB" sz="2400" dirty="0" smtClean="0">
                <a:cs typeface="Times New Roman" pitchFamily="18" charset="0"/>
              </a:rPr>
              <a:t>UNCOVERED </a:t>
            </a:r>
            <a:r>
              <a:rPr lang="en-GB" sz="2400" dirty="0">
                <a:cs typeface="Times New Roman" pitchFamily="18" charset="0"/>
              </a:rPr>
              <a:t>INTEREST </a:t>
            </a:r>
            <a:r>
              <a:rPr lang="en-GB" sz="2400" dirty="0" smtClean="0">
                <a:cs typeface="Times New Roman" pitchFamily="18" charset="0"/>
              </a:rPr>
              <a:t>PARITY</a:t>
            </a:r>
            <a:r>
              <a:rPr lang="en-US" sz="2400" dirty="0" smtClean="0">
                <a:cs typeface="Times New Roman" pitchFamily="18" charset="0"/>
              </a:rPr>
              <a:t>: </a:t>
            </a:r>
          </a:p>
          <a:p>
            <a:pPr lvl="1">
              <a:lnSpc>
                <a:spcPct val="125000"/>
              </a:lnSpc>
              <a:spcAft>
                <a:spcPct val="40000"/>
              </a:spcAft>
              <a:buFont typeface="Wingdings 2" pitchFamily="18" charset="2"/>
              <a:buNone/>
              <a:defRPr/>
            </a:pPr>
            <a:r>
              <a:rPr lang="en-US" sz="2200" dirty="0" smtClean="0">
                <a:cs typeface="Times New Roman" pitchFamily="18" charset="0"/>
              </a:rPr>
              <a:t>S</a:t>
            </a:r>
            <a:r>
              <a:rPr lang="en-US" sz="2200" baseline="30000" dirty="0" smtClean="0">
                <a:cs typeface="Times New Roman" pitchFamily="18" charset="0"/>
              </a:rPr>
              <a:t>e</a:t>
            </a:r>
            <a:r>
              <a:rPr lang="en-US" sz="2000" dirty="0" smtClean="0">
                <a:cs typeface="Times New Roman" pitchFamily="18" charset="0"/>
              </a:rPr>
              <a:t>(j/n)</a:t>
            </a:r>
            <a:r>
              <a:rPr lang="en-US" dirty="0" smtClean="0">
                <a:cs typeface="Times New Roman" pitchFamily="18" charset="0"/>
              </a:rPr>
              <a:t>/S(j/n)= (1+i</a:t>
            </a:r>
            <a:r>
              <a:rPr lang="en-US" baseline="-25000" dirty="0" smtClean="0">
                <a:cs typeface="Times New Roman" pitchFamily="18" charset="0"/>
              </a:rPr>
              <a:t>N</a:t>
            </a:r>
            <a:r>
              <a:rPr lang="en-US" dirty="0" smtClean="0">
                <a:cs typeface="Times New Roman" pitchFamily="18" charset="0"/>
              </a:rPr>
              <a:t>)/ (1+i</a:t>
            </a:r>
            <a:r>
              <a:rPr lang="en-US" baseline="-25000" dirty="0" smtClean="0">
                <a:cs typeface="Times New Roman" pitchFamily="18" charset="0"/>
              </a:rPr>
              <a:t>J</a:t>
            </a:r>
            <a:r>
              <a:rPr lang="en-US" dirty="0" smtClean="0">
                <a:cs typeface="Times New Roman" pitchFamily="18" charset="0"/>
              </a:rPr>
              <a:t>) .</a:t>
            </a:r>
          </a:p>
          <a:p>
            <a:pPr lvl="1" indent="0">
              <a:lnSpc>
                <a:spcPct val="125000"/>
              </a:lnSpc>
              <a:spcAft>
                <a:spcPct val="40000"/>
              </a:spcAft>
              <a:buFont typeface="Wingdings 2" pitchFamily="18" charset="2"/>
              <a:buNone/>
              <a:defRPr/>
            </a:pPr>
            <a:r>
              <a:rPr lang="en-US" sz="2200" dirty="0" smtClean="0">
                <a:cs typeface="Times New Roman" pitchFamily="18" charset="0"/>
              </a:rPr>
              <a:t>Equilibrium: Investment in the different currencies have the same expected rate of return.  </a:t>
            </a:r>
          </a:p>
          <a:p>
            <a:pPr>
              <a:lnSpc>
                <a:spcPct val="110000"/>
              </a:lnSpc>
              <a:spcAft>
                <a:spcPct val="40000"/>
              </a:spcAft>
              <a:defRPr/>
            </a:pPr>
            <a:r>
              <a:rPr lang="en-US" sz="2400" dirty="0" smtClean="0">
                <a:cs typeface="Times New Roman" pitchFamily="18" charset="0"/>
                <a:sym typeface="Hoefler Text Ornaments"/>
              </a:rPr>
              <a:t>In addition to the interest rates, also expectations are determinants of the foreign exchange rate in the Short Run.</a:t>
            </a:r>
            <a:endParaRPr lang="en-US" sz="2400" dirty="0" smtClean="0"/>
          </a:p>
          <a:p>
            <a:pPr>
              <a:lnSpc>
                <a:spcPct val="125000"/>
              </a:lnSpc>
              <a:spcAft>
                <a:spcPct val="40000"/>
              </a:spcAft>
              <a:defRPr/>
            </a:pPr>
            <a:endParaRPr lang="en-GB" sz="2400" dirty="0" smtClean="0">
              <a:cs typeface="Times New Roman" pitchFamily="18" charset="0"/>
            </a:endParaRPr>
          </a:p>
          <a:p>
            <a:pPr>
              <a:defRPr/>
            </a:pPr>
            <a:endParaRPr lang="pt-PT" dirty="0"/>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609B4B2C-A4C3-45B0-9975-6D26E845D2B9}" type="slidenum">
              <a:rPr lang="pt-PT" sz="1400">
                <a:solidFill>
                  <a:srgbClr val="FFFFFF"/>
                </a:solidFill>
                <a:latin typeface="+mj-lt"/>
                <a:ea typeface="+mj-ea"/>
                <a:cs typeface="+mj-cs"/>
              </a:rPr>
              <a:pPr algn="ctr" fontAlgn="auto">
                <a:spcBef>
                  <a:spcPts val="0"/>
                </a:spcBef>
                <a:spcAft>
                  <a:spcPts val="0"/>
                </a:spcAft>
                <a:defRPr/>
              </a:pPr>
              <a:t>16</a:t>
            </a:fld>
            <a:endParaRPr lang="pt-PT" sz="1400">
              <a:solidFill>
                <a:srgbClr val="FFFFFF"/>
              </a:solidFill>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mph" presetSubtype="2" fill="hold" nodeType="clickEffect">
                                  <p:stCondLst>
                                    <p:cond delay="0"/>
                                  </p:stCondLst>
                                  <p:childTnLst>
                                    <p:anim to="1.5" calcmode="lin" valueType="num">
                                      <p:cBhvr override="childStyle">
                                        <p:cTn id="6" dur="2000" fill="hold"/>
                                        <p:tgtEl>
                                          <p:spTgt spid="3">
                                            <p:txEl>
                                              <p:pRg st="1" end="1"/>
                                            </p:txEl>
                                          </p:spTgt>
                                        </p:tgtEl>
                                        <p:attrNameLst>
                                          <p:attrName>style.fontSize</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EBDD4BB5-D1B8-47F5-9D48-3DBED240A2FC}" type="slidenum">
              <a:rPr lang="pt-PT"/>
              <a:pPr>
                <a:defRPr/>
              </a:pPr>
              <a:t>17</a:t>
            </a:fld>
            <a:endParaRPr lang="pt-PT"/>
          </a:p>
        </p:txBody>
      </p:sp>
      <p:sp>
        <p:nvSpPr>
          <p:cNvPr id="30723" name="Content Placeholder 2"/>
          <p:cNvSpPr>
            <a:spLocks noGrp="1"/>
          </p:cNvSpPr>
          <p:nvPr>
            <p:ph sz="quarter" idx="1"/>
          </p:nvPr>
        </p:nvSpPr>
        <p:spPr>
          <a:xfrm>
            <a:off x="755650" y="500063"/>
            <a:ext cx="8137525" cy="5519737"/>
          </a:xfrm>
        </p:spPr>
        <p:txBody>
          <a:bodyPr/>
          <a:lstStyle/>
          <a:p>
            <a:pPr marL="342900" indent="-342900" algn="just">
              <a:buFont typeface="Wingdings" pitchFamily="2" charset="2"/>
              <a:buChar char="§"/>
            </a:pPr>
            <a:r>
              <a:rPr lang="pt-PT" sz="2400" dirty="0" err="1" smtClean="0"/>
              <a:t>The</a:t>
            </a:r>
            <a:r>
              <a:rPr lang="pt-PT" sz="2400" dirty="0" smtClean="0"/>
              <a:t> </a:t>
            </a:r>
            <a:r>
              <a:rPr lang="pt-PT" sz="2400" dirty="0" err="1" smtClean="0"/>
              <a:t>expectation</a:t>
            </a:r>
            <a:r>
              <a:rPr lang="pt-PT" sz="2400" dirty="0" smtClean="0"/>
              <a:t> </a:t>
            </a:r>
            <a:r>
              <a:rPr lang="pt-PT" sz="2400" dirty="0" err="1" smtClean="0"/>
              <a:t>of</a:t>
            </a:r>
            <a:r>
              <a:rPr lang="pt-PT" sz="2400" dirty="0" smtClean="0"/>
              <a:t> </a:t>
            </a:r>
            <a:r>
              <a:rPr lang="pt-PT" sz="2400" dirty="0" err="1" smtClean="0"/>
              <a:t>an</a:t>
            </a:r>
            <a:r>
              <a:rPr lang="pt-PT" sz="2400" dirty="0" smtClean="0"/>
              <a:t> </a:t>
            </a:r>
            <a:r>
              <a:rPr lang="pt-PT" sz="2400" dirty="0" err="1" smtClean="0"/>
              <a:t>appreciation</a:t>
            </a:r>
            <a:r>
              <a:rPr lang="pt-PT" sz="2400" dirty="0" smtClean="0"/>
              <a:t> </a:t>
            </a:r>
            <a:r>
              <a:rPr lang="pt-PT" sz="2400" dirty="0" err="1" smtClean="0"/>
              <a:t>of</a:t>
            </a:r>
            <a:r>
              <a:rPr lang="pt-PT" sz="2400" dirty="0" smtClean="0"/>
              <a:t> </a:t>
            </a:r>
            <a:r>
              <a:rPr lang="pt-PT" sz="2400" dirty="0" err="1" smtClean="0"/>
              <a:t>the</a:t>
            </a:r>
            <a:r>
              <a:rPr lang="pt-PT" sz="2400" dirty="0" smtClean="0"/>
              <a:t> c</a:t>
            </a:r>
            <a:r>
              <a:rPr lang="pt-PT" sz="2200" dirty="0" smtClean="0"/>
              <a:t>urrency </a:t>
            </a:r>
            <a:r>
              <a:rPr lang="pt-PT" sz="2200" dirty="0" err="1" smtClean="0"/>
              <a:t>of</a:t>
            </a:r>
            <a:r>
              <a:rPr lang="pt-PT" sz="2200" dirty="0" smtClean="0"/>
              <a:t> country J </a:t>
            </a:r>
            <a:r>
              <a:rPr lang="pt-PT" sz="2200" dirty="0" err="1" smtClean="0"/>
              <a:t>increases</a:t>
            </a:r>
            <a:r>
              <a:rPr lang="pt-PT" sz="2200" dirty="0" smtClean="0"/>
              <a:t> </a:t>
            </a:r>
            <a:r>
              <a:rPr lang="pt-PT" sz="2200" dirty="0" err="1" smtClean="0"/>
              <a:t>the</a:t>
            </a:r>
            <a:r>
              <a:rPr lang="pt-PT" sz="2200" dirty="0" smtClean="0"/>
              <a:t> </a:t>
            </a:r>
            <a:r>
              <a:rPr lang="pt-PT" sz="2200" dirty="0" err="1" smtClean="0"/>
              <a:t>attractiveness</a:t>
            </a:r>
            <a:r>
              <a:rPr lang="pt-PT" sz="2200" dirty="0" smtClean="0"/>
              <a:t> </a:t>
            </a:r>
            <a:r>
              <a:rPr lang="pt-PT" sz="2200" dirty="0" err="1" smtClean="0"/>
              <a:t>of</a:t>
            </a:r>
            <a:r>
              <a:rPr lang="pt-PT" sz="2200" dirty="0" smtClean="0"/>
              <a:t> </a:t>
            </a:r>
            <a:r>
              <a:rPr lang="pt-PT" sz="2200" dirty="0" err="1" smtClean="0"/>
              <a:t>current</a:t>
            </a:r>
            <a:r>
              <a:rPr lang="pt-PT" sz="2200" dirty="0" smtClean="0"/>
              <a:t> </a:t>
            </a:r>
            <a:r>
              <a:rPr lang="pt-PT" sz="2200" dirty="0" err="1" smtClean="0"/>
              <a:t>investments</a:t>
            </a:r>
            <a:r>
              <a:rPr lang="pt-PT" sz="2200" dirty="0" smtClean="0"/>
              <a:t> in </a:t>
            </a:r>
            <a:r>
              <a:rPr lang="pt-PT" sz="2200" dirty="0" err="1" smtClean="0"/>
              <a:t>that</a:t>
            </a:r>
            <a:r>
              <a:rPr lang="pt-PT" sz="2200" dirty="0" smtClean="0"/>
              <a:t> currency.</a:t>
            </a:r>
          </a:p>
          <a:p>
            <a:pPr marL="342900" indent="-342900" algn="just">
              <a:buFont typeface="Wingdings" pitchFamily="2" charset="2"/>
              <a:buChar char="§"/>
            </a:pPr>
            <a:r>
              <a:rPr lang="pt-PT" sz="2200" dirty="0" err="1" smtClean="0"/>
              <a:t>The</a:t>
            </a:r>
            <a:r>
              <a:rPr lang="pt-PT" sz="2200" dirty="0" smtClean="0"/>
              <a:t> </a:t>
            </a:r>
            <a:r>
              <a:rPr lang="pt-PT" sz="2200" dirty="0" err="1" smtClean="0"/>
              <a:t>relative</a:t>
            </a:r>
            <a:r>
              <a:rPr lang="pt-PT" sz="2200" dirty="0" smtClean="0"/>
              <a:t> </a:t>
            </a:r>
            <a:r>
              <a:rPr lang="pt-PT" sz="2200" dirty="0" err="1" smtClean="0"/>
              <a:t>demand</a:t>
            </a:r>
            <a:r>
              <a:rPr lang="pt-PT" sz="2200" dirty="0" smtClean="0"/>
              <a:t> for currency j in </a:t>
            </a:r>
            <a:r>
              <a:rPr lang="pt-PT" sz="2200" dirty="0" err="1" smtClean="0"/>
              <a:t>the</a:t>
            </a:r>
            <a:r>
              <a:rPr lang="pt-PT" sz="2200" dirty="0" smtClean="0"/>
              <a:t> FOREX </a:t>
            </a:r>
            <a:r>
              <a:rPr lang="pt-PT" sz="2200" dirty="0" err="1" smtClean="0"/>
              <a:t>increases</a:t>
            </a:r>
            <a:r>
              <a:rPr lang="pt-PT" sz="2200" dirty="0" smtClean="0"/>
              <a:t>. </a:t>
            </a:r>
            <a:r>
              <a:rPr lang="en-GB" sz="2200" dirty="0" smtClean="0">
                <a:cs typeface="Times New Roman" pitchFamily="18" charset="0"/>
                <a:sym typeface="Wingdings" pitchFamily="2" charset="2"/>
              </a:rPr>
              <a:t></a:t>
            </a:r>
            <a:endParaRPr lang="en-GB" sz="2200" dirty="0" smtClean="0">
              <a:cs typeface="Times New Roman" pitchFamily="18" charset="0"/>
              <a:sym typeface="Hoefler Text Ornaments" pitchFamily="82" charset="2"/>
            </a:endParaRPr>
          </a:p>
          <a:p>
            <a:pPr marL="342900" indent="-342900" algn="ctr">
              <a:spcBef>
                <a:spcPct val="50000"/>
              </a:spcBef>
              <a:buFont typeface="Wingdings 2" pitchFamily="18" charset="2"/>
              <a:buNone/>
            </a:pPr>
            <a:r>
              <a:rPr lang="pt-PT" sz="2200" dirty="0" smtClean="0"/>
              <a:t>Currency j </a:t>
            </a:r>
            <a:r>
              <a:rPr lang="pt-PT" sz="2200" dirty="0" err="1" smtClean="0"/>
              <a:t>appreciates</a:t>
            </a:r>
            <a:r>
              <a:rPr lang="pt-PT" sz="2200" dirty="0" smtClean="0"/>
              <a:t>. </a:t>
            </a:r>
            <a:r>
              <a:rPr lang="en-GB" sz="2200" dirty="0" smtClean="0">
                <a:cs typeface="Times New Roman" pitchFamily="18" charset="0"/>
                <a:sym typeface="Wingdings" pitchFamily="2" charset="2"/>
              </a:rPr>
              <a:t></a:t>
            </a:r>
            <a:endParaRPr lang="pt-PT" sz="2200" dirty="0" smtClean="0"/>
          </a:p>
          <a:p>
            <a:pPr marL="342900" indent="-342900">
              <a:spcBef>
                <a:spcPts val="2100"/>
              </a:spcBef>
              <a:buFont typeface="Wingdings" pitchFamily="2" charset="2"/>
              <a:buChar char="§"/>
            </a:pPr>
            <a:endParaRPr lang="pt-PT" sz="2400" dirty="0" smtClean="0"/>
          </a:p>
          <a:p>
            <a:pPr marL="342900" indent="-342900">
              <a:spcBef>
                <a:spcPts val="2100"/>
              </a:spcBef>
              <a:buFont typeface="Wingdings" pitchFamily="2" charset="2"/>
              <a:buChar char="§"/>
            </a:pPr>
            <a:r>
              <a:rPr lang="pt-PT" sz="2400" dirty="0" smtClean="0"/>
              <a:t>In case </a:t>
            </a:r>
            <a:r>
              <a:rPr lang="pt-PT" sz="2400" dirty="0" err="1" smtClean="0"/>
              <a:t>of</a:t>
            </a:r>
            <a:r>
              <a:rPr lang="pt-PT" sz="2400" dirty="0" smtClean="0"/>
              <a:t> </a:t>
            </a:r>
            <a:r>
              <a:rPr lang="pt-PT" sz="2400" dirty="0" err="1" smtClean="0"/>
              <a:t>expectation</a:t>
            </a:r>
            <a:r>
              <a:rPr lang="pt-PT" sz="2400" dirty="0" smtClean="0"/>
              <a:t> </a:t>
            </a:r>
            <a:r>
              <a:rPr lang="pt-PT" sz="2400" dirty="0" err="1" smtClean="0"/>
              <a:t>of</a:t>
            </a:r>
            <a:r>
              <a:rPr lang="pt-PT" sz="2400" dirty="0" smtClean="0"/>
              <a:t> </a:t>
            </a:r>
            <a:r>
              <a:rPr lang="pt-PT" sz="2400" dirty="0" err="1" smtClean="0"/>
              <a:t>depreciation</a:t>
            </a:r>
            <a:r>
              <a:rPr lang="pt-PT" sz="2400" dirty="0" smtClean="0"/>
              <a:t>, </a:t>
            </a:r>
            <a:r>
              <a:rPr lang="pt-PT" sz="2400" dirty="0" err="1" smtClean="0"/>
              <a:t>the</a:t>
            </a:r>
            <a:r>
              <a:rPr lang="pt-PT" sz="2400" dirty="0" smtClean="0"/>
              <a:t> </a:t>
            </a:r>
            <a:r>
              <a:rPr lang="pt-PT" sz="2400" dirty="0" err="1" smtClean="0"/>
              <a:t>rationale</a:t>
            </a:r>
            <a:r>
              <a:rPr lang="pt-PT" sz="2400" dirty="0" smtClean="0"/>
              <a:t>  </a:t>
            </a:r>
            <a:r>
              <a:rPr lang="pt-PT" sz="2400" dirty="0" err="1" smtClean="0"/>
              <a:t>is</a:t>
            </a:r>
            <a:r>
              <a:rPr lang="pt-PT" sz="2400" dirty="0" smtClean="0"/>
              <a:t> similar. </a:t>
            </a:r>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A71F8FF1-EF61-49B5-AE54-904AC1070878}" type="slidenum">
              <a:rPr lang="pt-PT" sz="1400">
                <a:solidFill>
                  <a:srgbClr val="FFFFFF"/>
                </a:solidFill>
                <a:latin typeface="+mj-lt"/>
                <a:ea typeface="+mj-ea"/>
                <a:cs typeface="+mj-cs"/>
              </a:rPr>
              <a:pPr algn="ctr" fontAlgn="auto">
                <a:spcBef>
                  <a:spcPts val="0"/>
                </a:spcBef>
                <a:spcAft>
                  <a:spcPts val="0"/>
                </a:spcAft>
                <a:defRPr/>
              </a:pPr>
              <a:t>17</a:t>
            </a:fld>
            <a:endParaRPr lang="pt-PT" sz="140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7A70B5D1-1100-43D0-80AF-A709EB08EE7E}" type="slidenum">
              <a:rPr lang="pt-PT"/>
              <a:pPr>
                <a:defRPr/>
              </a:pPr>
              <a:t>18</a:t>
            </a:fld>
            <a:endParaRPr lang="pt-PT"/>
          </a:p>
        </p:txBody>
      </p:sp>
      <p:sp>
        <p:nvSpPr>
          <p:cNvPr id="3" name="Content Placeholder 2"/>
          <p:cNvSpPr>
            <a:spLocks noGrp="1"/>
          </p:cNvSpPr>
          <p:nvPr>
            <p:ph sz="quarter" idx="1"/>
          </p:nvPr>
        </p:nvSpPr>
        <p:spPr>
          <a:xfrm>
            <a:off x="914400" y="500063"/>
            <a:ext cx="7772400" cy="5519737"/>
          </a:xfrm>
        </p:spPr>
        <p:txBody>
          <a:bodyPr/>
          <a:lstStyle/>
          <a:p>
            <a:pPr>
              <a:defRPr/>
            </a:pPr>
            <a:r>
              <a:rPr lang="pt-PT" sz="2200" dirty="0" smtClean="0"/>
              <a:t>EXERCISE</a:t>
            </a:r>
          </a:p>
          <a:p>
            <a:pPr indent="273050">
              <a:buFont typeface="Wingdings 2" pitchFamily="18" charset="2"/>
              <a:buNone/>
              <a:defRPr/>
            </a:pPr>
            <a:r>
              <a:rPr lang="pt-PT" sz="2200" dirty="0" err="1" smtClean="0"/>
              <a:t>If</a:t>
            </a:r>
            <a:r>
              <a:rPr lang="pt-PT" sz="2200" dirty="0" smtClean="0"/>
              <a:t> </a:t>
            </a:r>
            <a:r>
              <a:rPr lang="pt-PT" sz="2200" dirty="0" err="1" smtClean="0"/>
              <a:t>the</a:t>
            </a:r>
            <a:r>
              <a:rPr lang="pt-PT" sz="2200" dirty="0" smtClean="0"/>
              <a:t> 90 </a:t>
            </a:r>
            <a:r>
              <a:rPr lang="pt-PT" sz="2200" dirty="0" err="1" smtClean="0"/>
              <a:t>days</a:t>
            </a:r>
            <a:r>
              <a:rPr lang="pt-PT" sz="2200" dirty="0" smtClean="0"/>
              <a:t> </a:t>
            </a:r>
            <a:r>
              <a:rPr lang="pt-PT" sz="2200" dirty="0" err="1" smtClean="0"/>
              <a:t>interest</a:t>
            </a:r>
            <a:r>
              <a:rPr lang="pt-PT" sz="2200" dirty="0" smtClean="0"/>
              <a:t> rates </a:t>
            </a:r>
            <a:r>
              <a:rPr lang="pt-PT" sz="2200" dirty="0" err="1" smtClean="0"/>
              <a:t>i</a:t>
            </a:r>
            <a:r>
              <a:rPr lang="pt-PT" sz="2200" baseline="-25000" dirty="0" err="1" smtClean="0"/>
              <a:t>N</a:t>
            </a:r>
            <a:r>
              <a:rPr lang="pt-PT" sz="2200" dirty="0" smtClean="0"/>
              <a:t> = 0,03 </a:t>
            </a:r>
            <a:r>
              <a:rPr lang="pt-PT" sz="2200" dirty="0" err="1" smtClean="0"/>
              <a:t>and</a:t>
            </a:r>
            <a:r>
              <a:rPr lang="pt-PT" sz="2200" dirty="0" smtClean="0"/>
              <a:t> </a:t>
            </a:r>
            <a:r>
              <a:rPr lang="pt-PT" sz="2200" dirty="0" err="1" smtClean="0"/>
              <a:t>i</a:t>
            </a:r>
            <a:r>
              <a:rPr lang="pt-PT" sz="2200" baseline="-25000" dirty="0" err="1" smtClean="0"/>
              <a:t>J</a:t>
            </a:r>
            <a:r>
              <a:rPr lang="pt-PT" sz="2200" dirty="0" smtClean="0"/>
              <a:t> = 0,04, </a:t>
            </a:r>
            <a:r>
              <a:rPr lang="pt-PT" sz="2200" dirty="0" err="1" smtClean="0"/>
              <a:t>and</a:t>
            </a:r>
            <a:r>
              <a:rPr lang="pt-PT" sz="2200" dirty="0" smtClean="0"/>
              <a:t> </a:t>
            </a:r>
            <a:r>
              <a:rPr lang="pt-PT" sz="2200" dirty="0" err="1" smtClean="0"/>
              <a:t>the</a:t>
            </a:r>
            <a:r>
              <a:rPr lang="pt-PT" sz="2200" dirty="0" smtClean="0"/>
              <a:t> 90 </a:t>
            </a:r>
            <a:r>
              <a:rPr lang="pt-PT" sz="2200" dirty="0" err="1" smtClean="0"/>
              <a:t>days</a:t>
            </a:r>
            <a:r>
              <a:rPr lang="pt-PT" sz="2200" dirty="0" smtClean="0"/>
              <a:t> </a:t>
            </a:r>
            <a:r>
              <a:rPr lang="pt-PT" sz="2200" dirty="0" err="1" smtClean="0"/>
              <a:t>forward</a:t>
            </a:r>
            <a:r>
              <a:rPr lang="pt-PT" sz="2200" dirty="0" smtClean="0"/>
              <a:t> </a:t>
            </a:r>
            <a:r>
              <a:rPr lang="pt-PT" sz="2200" dirty="0" err="1" smtClean="0"/>
              <a:t>and</a:t>
            </a:r>
            <a:r>
              <a:rPr lang="pt-PT" sz="2200" dirty="0" smtClean="0"/>
              <a:t> </a:t>
            </a:r>
            <a:r>
              <a:rPr lang="pt-PT" sz="2200" dirty="0" err="1" smtClean="0"/>
              <a:t>the</a:t>
            </a:r>
            <a:r>
              <a:rPr lang="pt-PT" sz="2200" dirty="0" smtClean="0"/>
              <a:t> spot </a:t>
            </a:r>
            <a:r>
              <a:rPr lang="pt-PT" sz="2200" dirty="0" err="1" smtClean="0"/>
              <a:t>exchange</a:t>
            </a:r>
            <a:r>
              <a:rPr lang="pt-PT" sz="2200" dirty="0" smtClean="0"/>
              <a:t> rates are 2n per </a:t>
            </a:r>
            <a:r>
              <a:rPr lang="pt-PT" sz="2200" dirty="0" err="1" smtClean="0"/>
              <a:t>each</a:t>
            </a:r>
            <a:r>
              <a:rPr lang="pt-PT" sz="2200" dirty="0" smtClean="0"/>
              <a:t>  j (f=0), </a:t>
            </a:r>
            <a:r>
              <a:rPr lang="pt-PT" sz="2200" dirty="0" err="1" smtClean="0"/>
              <a:t>how</a:t>
            </a:r>
            <a:r>
              <a:rPr lang="pt-PT" sz="2200" dirty="0" smtClean="0"/>
              <a:t> </a:t>
            </a:r>
            <a:r>
              <a:rPr lang="pt-PT" sz="2200" dirty="0" err="1" smtClean="0"/>
              <a:t>would</a:t>
            </a:r>
            <a:r>
              <a:rPr lang="pt-PT" sz="2200" dirty="0" smtClean="0"/>
              <a:t> </a:t>
            </a:r>
            <a:r>
              <a:rPr lang="pt-PT" sz="2200" dirty="0" err="1" smtClean="0"/>
              <a:t>arbitrage</a:t>
            </a:r>
            <a:r>
              <a:rPr lang="pt-PT" sz="2200" dirty="0" smtClean="0"/>
              <a:t> </a:t>
            </a:r>
            <a:r>
              <a:rPr lang="pt-PT" sz="2200" dirty="0" err="1" smtClean="0"/>
              <a:t>work</a:t>
            </a:r>
            <a:r>
              <a:rPr lang="pt-PT" sz="2200" dirty="0" smtClean="0"/>
              <a:t>?</a:t>
            </a:r>
          </a:p>
          <a:p>
            <a:pPr indent="273050">
              <a:buFont typeface="Wingdings 2" pitchFamily="18" charset="2"/>
              <a:buNone/>
              <a:defRPr/>
            </a:pPr>
            <a:endParaRPr lang="pt-PT" sz="2200" dirty="0" smtClean="0"/>
          </a:p>
          <a:p>
            <a:pPr>
              <a:buFont typeface="Wingdings 2" pitchFamily="18" charset="2"/>
              <a:buChar char=""/>
              <a:defRPr/>
            </a:pPr>
            <a:endParaRPr lang="pt-PT" sz="2200" dirty="0" smtClean="0"/>
          </a:p>
          <a:p>
            <a:pPr>
              <a:defRPr/>
            </a:pPr>
            <a:endParaRPr lang="pt-PT" sz="2200" dirty="0"/>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BEDDD684-C131-42AF-BD65-75AD7629F3F8}" type="slidenum">
              <a:rPr lang="pt-PT" sz="1400">
                <a:solidFill>
                  <a:srgbClr val="FFFFFF"/>
                </a:solidFill>
                <a:latin typeface="+mj-lt"/>
                <a:ea typeface="+mj-ea"/>
                <a:cs typeface="+mj-cs"/>
              </a:rPr>
              <a:pPr algn="ctr" fontAlgn="auto">
                <a:spcBef>
                  <a:spcPts val="0"/>
                </a:spcBef>
                <a:spcAft>
                  <a:spcPts val="0"/>
                </a:spcAft>
                <a:defRPr/>
              </a:pPr>
              <a:t>18</a:t>
            </a:fld>
            <a:endParaRPr lang="pt-PT" sz="140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1541445C-FC08-429B-A28A-96FF2726BF31}" type="slidenum">
              <a:rPr lang="pt-PT"/>
              <a:pPr>
                <a:defRPr/>
              </a:pPr>
              <a:t>19</a:t>
            </a:fld>
            <a:endParaRPr lang="pt-PT"/>
          </a:p>
        </p:txBody>
      </p:sp>
      <p:sp>
        <p:nvSpPr>
          <p:cNvPr id="3" name="Content Placeholder 2"/>
          <p:cNvSpPr>
            <a:spLocks noGrp="1"/>
          </p:cNvSpPr>
          <p:nvPr>
            <p:ph sz="quarter" idx="1"/>
          </p:nvPr>
        </p:nvSpPr>
        <p:spPr>
          <a:xfrm>
            <a:off x="914400" y="571500"/>
            <a:ext cx="7772400" cy="5448300"/>
          </a:xfrm>
        </p:spPr>
        <p:txBody>
          <a:bodyPr/>
          <a:lstStyle/>
          <a:p>
            <a:pPr marL="273050" lvl="1" indent="-273050">
              <a:spcBef>
                <a:spcPts val="575"/>
              </a:spcBef>
              <a:buClr>
                <a:schemeClr val="accent1"/>
              </a:buClr>
              <a:buFont typeface="Wingdings 2" pitchFamily="18" charset="2"/>
              <a:buChar char=""/>
              <a:defRPr/>
            </a:pPr>
            <a:r>
              <a:rPr lang="pt-PT" sz="2200" dirty="0" smtClean="0"/>
              <a:t>EXERCISE 8 </a:t>
            </a:r>
            <a:r>
              <a:rPr lang="pt-PT" sz="2200" dirty="0" err="1" smtClean="0"/>
              <a:t>from</a:t>
            </a:r>
            <a:r>
              <a:rPr lang="pt-PT" sz="2200" dirty="0" smtClean="0"/>
              <a:t> </a:t>
            </a:r>
            <a:r>
              <a:rPr lang="pt-PT" sz="2200" dirty="0" err="1" smtClean="0"/>
              <a:t>Pugel</a:t>
            </a:r>
            <a:r>
              <a:rPr lang="pt-PT" sz="2200" dirty="0" smtClean="0"/>
              <a:t>, p.440</a:t>
            </a:r>
          </a:p>
          <a:p>
            <a:pPr marL="273050" lvl="1" indent="273050">
              <a:spcBef>
                <a:spcPts val="575"/>
              </a:spcBef>
              <a:buClr>
                <a:schemeClr val="accent1"/>
              </a:buClr>
              <a:buFont typeface="Wingdings 2" pitchFamily="18" charset="2"/>
              <a:buNone/>
              <a:defRPr/>
            </a:pPr>
            <a:r>
              <a:rPr lang="pt-PT" sz="2200" dirty="0" err="1" smtClean="0"/>
              <a:t>The</a:t>
            </a:r>
            <a:r>
              <a:rPr lang="pt-PT" sz="2200" dirty="0" smtClean="0"/>
              <a:t> </a:t>
            </a:r>
            <a:r>
              <a:rPr lang="pt-PT" sz="2200" dirty="0" err="1" smtClean="0"/>
              <a:t>following</a:t>
            </a:r>
            <a:r>
              <a:rPr lang="pt-PT" sz="2200" dirty="0" smtClean="0"/>
              <a:t> rates are </a:t>
            </a:r>
            <a:r>
              <a:rPr lang="pt-PT" sz="2200" dirty="0" err="1" smtClean="0"/>
              <a:t>available</a:t>
            </a:r>
            <a:r>
              <a:rPr lang="pt-PT" sz="2200" dirty="0" smtClean="0"/>
              <a:t> </a:t>
            </a:r>
            <a:r>
              <a:rPr lang="pt-PT" sz="2200" dirty="0" err="1" smtClean="0"/>
              <a:t>in</a:t>
            </a:r>
            <a:r>
              <a:rPr lang="pt-PT" sz="2200" dirty="0" smtClean="0"/>
              <a:t> </a:t>
            </a:r>
            <a:r>
              <a:rPr lang="pt-PT" sz="2200" dirty="0" err="1" smtClean="0"/>
              <a:t>the</a:t>
            </a:r>
            <a:r>
              <a:rPr lang="pt-PT" sz="2200" dirty="0" smtClean="0"/>
              <a:t> </a:t>
            </a:r>
            <a:r>
              <a:rPr lang="pt-PT" sz="2200" dirty="0" err="1" smtClean="0"/>
              <a:t>markets</a:t>
            </a:r>
            <a:r>
              <a:rPr lang="pt-PT" sz="2200" dirty="0" smtClean="0"/>
              <a:t>:</a:t>
            </a:r>
          </a:p>
          <a:p>
            <a:pPr marL="547687" lvl="2" indent="273050">
              <a:spcBef>
                <a:spcPts val="575"/>
              </a:spcBef>
              <a:buClr>
                <a:schemeClr val="accent1"/>
              </a:buClr>
              <a:buFont typeface="Wingdings 2" pitchFamily="18" charset="2"/>
              <a:buNone/>
              <a:defRPr/>
            </a:pPr>
            <a:r>
              <a:rPr lang="pt-PT" sz="1800" dirty="0" err="1" smtClean="0"/>
              <a:t>Current</a:t>
            </a:r>
            <a:r>
              <a:rPr lang="pt-PT" sz="1800" dirty="0" smtClean="0"/>
              <a:t> spot </a:t>
            </a:r>
            <a:r>
              <a:rPr lang="pt-PT" sz="1800" dirty="0" err="1" smtClean="0"/>
              <a:t>exchange</a:t>
            </a:r>
            <a:r>
              <a:rPr lang="pt-PT" sz="1800" dirty="0" smtClean="0"/>
              <a:t> rate: $0.500/CHF</a:t>
            </a:r>
          </a:p>
          <a:p>
            <a:pPr marL="547687" lvl="2" indent="273050">
              <a:spcBef>
                <a:spcPts val="575"/>
              </a:spcBef>
              <a:buClr>
                <a:schemeClr val="accent1"/>
              </a:buClr>
              <a:buFont typeface="Wingdings 2" pitchFamily="18" charset="2"/>
              <a:buNone/>
              <a:defRPr/>
            </a:pPr>
            <a:r>
              <a:rPr lang="pt-PT" sz="1800" dirty="0" err="1" smtClean="0"/>
              <a:t>Current</a:t>
            </a:r>
            <a:r>
              <a:rPr lang="pt-PT" sz="1800" dirty="0" smtClean="0"/>
              <a:t> 30-day </a:t>
            </a:r>
            <a:r>
              <a:rPr lang="pt-PT" sz="1800" dirty="0" err="1" smtClean="0"/>
              <a:t>forward</a:t>
            </a:r>
            <a:r>
              <a:rPr lang="pt-PT" sz="1800" dirty="0" smtClean="0"/>
              <a:t> </a:t>
            </a:r>
            <a:r>
              <a:rPr lang="pt-PT" sz="1800" dirty="0" err="1" smtClean="0"/>
              <a:t>exchange</a:t>
            </a:r>
            <a:r>
              <a:rPr lang="pt-PT" sz="1800" dirty="0" smtClean="0"/>
              <a:t> rate: $0.505/CHF</a:t>
            </a:r>
          </a:p>
          <a:p>
            <a:pPr marL="810000" lvl="2" indent="0">
              <a:spcBef>
                <a:spcPts val="575"/>
              </a:spcBef>
              <a:buClr>
                <a:schemeClr val="accent1"/>
              </a:buClr>
              <a:buFont typeface="Wingdings 2" pitchFamily="18" charset="2"/>
              <a:buNone/>
              <a:defRPr/>
            </a:pPr>
            <a:r>
              <a:rPr lang="pt-PT" sz="1800" dirty="0" err="1" smtClean="0"/>
              <a:t>Annualized</a:t>
            </a:r>
            <a:r>
              <a:rPr lang="pt-PT" sz="1800" dirty="0" smtClean="0"/>
              <a:t> </a:t>
            </a:r>
            <a:r>
              <a:rPr lang="pt-PT" sz="1800" dirty="0" err="1" smtClean="0"/>
              <a:t>interest</a:t>
            </a:r>
            <a:r>
              <a:rPr lang="pt-PT" sz="1800" dirty="0" smtClean="0"/>
              <a:t> rate </a:t>
            </a:r>
            <a:r>
              <a:rPr lang="pt-PT" sz="1800" dirty="0" err="1" smtClean="0"/>
              <a:t>on</a:t>
            </a:r>
            <a:r>
              <a:rPr lang="pt-PT" sz="1800" dirty="0" smtClean="0"/>
              <a:t> 30-day </a:t>
            </a:r>
            <a:r>
              <a:rPr lang="pt-PT" sz="1800" dirty="0" err="1" smtClean="0"/>
              <a:t>dollar-denominated</a:t>
            </a:r>
            <a:r>
              <a:rPr lang="pt-PT" sz="1800" dirty="0" smtClean="0"/>
              <a:t> </a:t>
            </a:r>
            <a:r>
              <a:rPr lang="pt-PT" sz="1800" dirty="0" err="1" smtClean="0"/>
              <a:t>bonds</a:t>
            </a:r>
            <a:r>
              <a:rPr lang="pt-PT" sz="1800" dirty="0" smtClean="0"/>
              <a:t>: 12% (1.0% for 30 </a:t>
            </a:r>
            <a:r>
              <a:rPr lang="pt-PT" sz="1800" dirty="0" err="1" smtClean="0"/>
              <a:t>days</a:t>
            </a:r>
            <a:r>
              <a:rPr lang="pt-PT" sz="1800" dirty="0" smtClean="0"/>
              <a:t>)</a:t>
            </a:r>
          </a:p>
          <a:p>
            <a:pPr marL="810000" lvl="2" indent="0">
              <a:spcBef>
                <a:spcPts val="575"/>
              </a:spcBef>
              <a:buClr>
                <a:schemeClr val="accent1"/>
              </a:buClr>
              <a:buFont typeface="Wingdings 2" pitchFamily="18" charset="2"/>
              <a:buNone/>
              <a:defRPr/>
            </a:pPr>
            <a:r>
              <a:rPr lang="pt-PT" sz="1800" dirty="0" err="1" smtClean="0"/>
              <a:t>Annualized</a:t>
            </a:r>
            <a:r>
              <a:rPr lang="pt-PT" sz="1800" dirty="0" smtClean="0"/>
              <a:t> </a:t>
            </a:r>
            <a:r>
              <a:rPr lang="pt-PT" sz="1800" dirty="0" err="1" smtClean="0"/>
              <a:t>interest</a:t>
            </a:r>
            <a:r>
              <a:rPr lang="pt-PT" sz="1800" dirty="0" smtClean="0"/>
              <a:t> rate </a:t>
            </a:r>
            <a:r>
              <a:rPr lang="pt-PT" sz="1800" dirty="0" err="1" smtClean="0"/>
              <a:t>on</a:t>
            </a:r>
            <a:r>
              <a:rPr lang="pt-PT" sz="1800" dirty="0" smtClean="0"/>
              <a:t> 30-day </a:t>
            </a:r>
            <a:r>
              <a:rPr lang="pt-PT" sz="1800" dirty="0" err="1" smtClean="0"/>
              <a:t>Swiss-franc-denominated</a:t>
            </a:r>
            <a:r>
              <a:rPr lang="pt-PT" sz="1800" dirty="0" smtClean="0"/>
              <a:t> </a:t>
            </a:r>
            <a:r>
              <a:rPr lang="pt-PT" sz="1800" dirty="0" err="1" smtClean="0"/>
              <a:t>bonds</a:t>
            </a:r>
            <a:r>
              <a:rPr lang="pt-PT" sz="1800" dirty="0" smtClean="0"/>
              <a:t>: 6% (0,5% for 30 </a:t>
            </a:r>
            <a:r>
              <a:rPr lang="pt-PT" sz="1800" dirty="0" err="1" smtClean="0"/>
              <a:t>days</a:t>
            </a:r>
            <a:r>
              <a:rPr lang="pt-PT" sz="1800" dirty="0" smtClean="0"/>
              <a:t>) </a:t>
            </a:r>
          </a:p>
          <a:p>
            <a:pPr marL="992563" lvl="1" indent="-457200">
              <a:spcBef>
                <a:spcPts val="575"/>
              </a:spcBef>
              <a:buClr>
                <a:schemeClr val="accent1"/>
              </a:buClr>
              <a:buFont typeface="+mj-lt"/>
              <a:buAutoNum type="alphaLcPeriod"/>
              <a:defRPr/>
            </a:pPr>
            <a:r>
              <a:rPr lang="pt-PT" sz="2200" dirty="0" smtClean="0"/>
              <a:t> </a:t>
            </a:r>
            <a:r>
              <a:rPr lang="pt-PT" sz="2200" dirty="0" err="1" smtClean="0"/>
              <a:t>Is</a:t>
            </a:r>
            <a:r>
              <a:rPr lang="pt-PT" sz="2200" dirty="0" smtClean="0"/>
              <a:t> </a:t>
            </a:r>
            <a:r>
              <a:rPr lang="pt-PT" sz="2200" dirty="0" err="1" smtClean="0"/>
              <a:t>the</a:t>
            </a:r>
            <a:r>
              <a:rPr lang="pt-PT" sz="2200" dirty="0" smtClean="0"/>
              <a:t> </a:t>
            </a:r>
            <a:r>
              <a:rPr lang="pt-PT" sz="2200" dirty="0" err="1" smtClean="0"/>
              <a:t>Swiss</a:t>
            </a:r>
            <a:r>
              <a:rPr lang="pt-PT" sz="2200" dirty="0" smtClean="0"/>
              <a:t> </a:t>
            </a:r>
            <a:r>
              <a:rPr lang="pt-PT" sz="2200" dirty="0" err="1" smtClean="0"/>
              <a:t>franc</a:t>
            </a:r>
            <a:r>
              <a:rPr lang="pt-PT" sz="2200" dirty="0" smtClean="0"/>
              <a:t> </a:t>
            </a:r>
            <a:r>
              <a:rPr lang="pt-PT" sz="2200" dirty="0" err="1" smtClean="0"/>
              <a:t>at</a:t>
            </a:r>
            <a:r>
              <a:rPr lang="pt-PT" sz="2200" dirty="0" smtClean="0"/>
              <a:t> a </a:t>
            </a:r>
            <a:r>
              <a:rPr lang="pt-PT" sz="2200" dirty="0" err="1" smtClean="0"/>
              <a:t>forward</a:t>
            </a:r>
            <a:r>
              <a:rPr lang="pt-PT" sz="2200" dirty="0" smtClean="0"/>
              <a:t> </a:t>
            </a:r>
            <a:r>
              <a:rPr lang="pt-PT" sz="2200" dirty="0" err="1" smtClean="0"/>
              <a:t>premium</a:t>
            </a:r>
            <a:r>
              <a:rPr lang="pt-PT" sz="2200" dirty="0" smtClean="0"/>
              <a:t> </a:t>
            </a:r>
            <a:r>
              <a:rPr lang="pt-PT" sz="2200" dirty="0" err="1" smtClean="0"/>
              <a:t>or</a:t>
            </a:r>
            <a:r>
              <a:rPr lang="pt-PT" sz="2200" dirty="0" smtClean="0"/>
              <a:t> </a:t>
            </a:r>
            <a:r>
              <a:rPr lang="pt-PT" sz="2200" dirty="0" err="1" smtClean="0"/>
              <a:t>discount</a:t>
            </a:r>
            <a:r>
              <a:rPr lang="pt-PT" sz="2200" dirty="0" smtClean="0"/>
              <a:t>?</a:t>
            </a:r>
          </a:p>
          <a:p>
            <a:pPr marL="992563" lvl="1" indent="-457200">
              <a:spcBef>
                <a:spcPts val="575"/>
              </a:spcBef>
              <a:buClr>
                <a:schemeClr val="accent1"/>
              </a:buClr>
              <a:buFont typeface="+mj-lt"/>
              <a:buAutoNum type="alphaLcPeriod"/>
              <a:defRPr/>
            </a:pPr>
            <a:r>
              <a:rPr lang="pt-PT" sz="2200" dirty="0" err="1" smtClean="0"/>
              <a:t>Should</a:t>
            </a:r>
            <a:r>
              <a:rPr lang="pt-PT" sz="2200" dirty="0" smtClean="0"/>
              <a:t> a </a:t>
            </a:r>
            <a:r>
              <a:rPr lang="pt-PT" sz="2200" dirty="0" err="1" smtClean="0"/>
              <a:t>US-based</a:t>
            </a:r>
            <a:r>
              <a:rPr lang="pt-PT" sz="2200" dirty="0" smtClean="0"/>
              <a:t> </a:t>
            </a:r>
            <a:r>
              <a:rPr lang="pt-PT" sz="2200" dirty="0" err="1" smtClean="0"/>
              <a:t>investor</a:t>
            </a:r>
            <a:r>
              <a:rPr lang="pt-PT" sz="2200" dirty="0" smtClean="0"/>
              <a:t> </a:t>
            </a:r>
            <a:r>
              <a:rPr lang="pt-PT" sz="2200" dirty="0" err="1" smtClean="0"/>
              <a:t>make</a:t>
            </a:r>
            <a:r>
              <a:rPr lang="pt-PT" sz="2200" dirty="0" smtClean="0"/>
              <a:t> a </a:t>
            </a:r>
            <a:r>
              <a:rPr lang="pt-PT" sz="2200" dirty="0" err="1" smtClean="0"/>
              <a:t>covered</a:t>
            </a:r>
            <a:r>
              <a:rPr lang="pt-PT" sz="2200" dirty="0" smtClean="0"/>
              <a:t> </a:t>
            </a:r>
            <a:r>
              <a:rPr lang="pt-PT" sz="2200" dirty="0" err="1" smtClean="0"/>
              <a:t>investment</a:t>
            </a:r>
            <a:r>
              <a:rPr lang="pt-PT" sz="2200" dirty="0" smtClean="0"/>
              <a:t> </a:t>
            </a:r>
            <a:r>
              <a:rPr lang="pt-PT" sz="2200" dirty="0" err="1" smtClean="0"/>
              <a:t>in</a:t>
            </a:r>
            <a:r>
              <a:rPr lang="pt-PT" sz="2200" dirty="0" smtClean="0"/>
              <a:t> </a:t>
            </a:r>
            <a:r>
              <a:rPr lang="pt-PT" sz="2200" dirty="0" err="1" smtClean="0"/>
              <a:t>Swiss</a:t>
            </a:r>
            <a:r>
              <a:rPr lang="pt-PT" sz="2200" dirty="0" smtClean="0"/>
              <a:t> </a:t>
            </a:r>
            <a:r>
              <a:rPr lang="pt-PT" sz="2200" dirty="0" err="1" smtClean="0"/>
              <a:t>franc-denominated</a:t>
            </a:r>
            <a:r>
              <a:rPr lang="pt-PT" sz="2200" dirty="0" smtClean="0"/>
              <a:t> </a:t>
            </a:r>
            <a:r>
              <a:rPr lang="pt-PT" sz="2200" dirty="0" err="1" smtClean="0"/>
              <a:t>bonds</a:t>
            </a:r>
            <a:r>
              <a:rPr lang="pt-PT" sz="2200" dirty="0" smtClean="0"/>
              <a:t>, </a:t>
            </a:r>
            <a:r>
              <a:rPr lang="pt-PT" sz="2200" dirty="0" err="1" smtClean="0"/>
              <a:t>rather</a:t>
            </a:r>
            <a:r>
              <a:rPr lang="pt-PT" sz="2200" dirty="0" smtClean="0"/>
              <a:t> </a:t>
            </a:r>
            <a:r>
              <a:rPr lang="pt-PT" sz="2200" dirty="0" err="1" smtClean="0"/>
              <a:t>than</a:t>
            </a:r>
            <a:r>
              <a:rPr lang="pt-PT" sz="2200" dirty="0" smtClean="0"/>
              <a:t> </a:t>
            </a:r>
            <a:r>
              <a:rPr lang="pt-PT" sz="2200" dirty="0" err="1" smtClean="0"/>
              <a:t>investing</a:t>
            </a:r>
            <a:r>
              <a:rPr lang="pt-PT" sz="2200" dirty="0" smtClean="0"/>
              <a:t> </a:t>
            </a:r>
            <a:r>
              <a:rPr lang="pt-PT" sz="2200" dirty="0" err="1" smtClean="0"/>
              <a:t>in</a:t>
            </a:r>
            <a:r>
              <a:rPr lang="pt-PT" sz="2200" dirty="0" smtClean="0"/>
              <a:t> 30-day </a:t>
            </a:r>
            <a:r>
              <a:rPr lang="pt-PT" sz="2200" dirty="0" err="1" smtClean="0"/>
              <a:t>dollar-denominated</a:t>
            </a:r>
            <a:r>
              <a:rPr lang="pt-PT" sz="2200" dirty="0" smtClean="0"/>
              <a:t> </a:t>
            </a:r>
            <a:r>
              <a:rPr lang="pt-PT" sz="2200" dirty="0" err="1" smtClean="0"/>
              <a:t>bonds</a:t>
            </a:r>
            <a:r>
              <a:rPr lang="pt-PT" sz="2200" dirty="0" smtClean="0"/>
              <a:t>? </a:t>
            </a:r>
            <a:r>
              <a:rPr lang="pt-PT" sz="2200" dirty="0" err="1" smtClean="0"/>
              <a:t>Explain</a:t>
            </a:r>
            <a:r>
              <a:rPr lang="pt-PT" sz="2200" dirty="0" smtClean="0"/>
              <a:t>.</a:t>
            </a:r>
          </a:p>
          <a:p>
            <a:pPr marL="992563" lvl="1" indent="-457200">
              <a:spcBef>
                <a:spcPts val="575"/>
              </a:spcBef>
              <a:buClr>
                <a:schemeClr val="accent1"/>
              </a:buClr>
              <a:buFont typeface="+mj-lt"/>
              <a:buAutoNum type="alphaLcPeriod"/>
              <a:defRPr/>
            </a:pPr>
            <a:r>
              <a:rPr lang="pt-PT" sz="2200" dirty="0" err="1" smtClean="0"/>
              <a:t>Because</a:t>
            </a:r>
            <a:r>
              <a:rPr lang="pt-PT" sz="2200" dirty="0" smtClean="0"/>
              <a:t> </a:t>
            </a:r>
            <a:r>
              <a:rPr lang="pt-PT" sz="2200" dirty="0" err="1" smtClean="0"/>
              <a:t>of</a:t>
            </a:r>
            <a:r>
              <a:rPr lang="pt-PT" sz="2200" dirty="0" smtClean="0"/>
              <a:t> </a:t>
            </a:r>
            <a:r>
              <a:rPr lang="pt-PT" sz="2200" dirty="0" err="1" smtClean="0"/>
              <a:t>covered</a:t>
            </a:r>
            <a:r>
              <a:rPr lang="pt-PT" sz="2200" dirty="0" smtClean="0"/>
              <a:t> </a:t>
            </a:r>
            <a:r>
              <a:rPr lang="pt-PT" sz="2200" dirty="0" err="1" smtClean="0"/>
              <a:t>interest</a:t>
            </a:r>
            <a:r>
              <a:rPr lang="pt-PT" sz="2200" dirty="0" smtClean="0"/>
              <a:t> </a:t>
            </a:r>
            <a:r>
              <a:rPr lang="pt-PT" sz="2200" dirty="0" err="1" smtClean="0"/>
              <a:t>arbitrage</a:t>
            </a:r>
            <a:r>
              <a:rPr lang="pt-PT" sz="2200" dirty="0" smtClean="0"/>
              <a:t>, </a:t>
            </a:r>
            <a:r>
              <a:rPr lang="pt-PT" sz="2200" dirty="0" err="1" smtClean="0"/>
              <a:t>what</a:t>
            </a:r>
            <a:r>
              <a:rPr lang="pt-PT" sz="2200" dirty="0" smtClean="0"/>
              <a:t> </a:t>
            </a:r>
            <a:r>
              <a:rPr lang="pt-PT" sz="2200" dirty="0" err="1" smtClean="0"/>
              <a:t>pressures</a:t>
            </a:r>
            <a:r>
              <a:rPr lang="pt-PT" sz="2200" dirty="0" smtClean="0"/>
              <a:t> are </a:t>
            </a:r>
            <a:r>
              <a:rPr lang="pt-PT" sz="2200" dirty="0" err="1" smtClean="0"/>
              <a:t>placed</a:t>
            </a:r>
            <a:r>
              <a:rPr lang="pt-PT" sz="2200" dirty="0" smtClean="0"/>
              <a:t> </a:t>
            </a:r>
            <a:r>
              <a:rPr lang="pt-PT" sz="2200" dirty="0" err="1" smtClean="0"/>
              <a:t>on</a:t>
            </a:r>
            <a:r>
              <a:rPr lang="pt-PT" sz="2200" dirty="0" smtClean="0"/>
              <a:t> </a:t>
            </a:r>
            <a:r>
              <a:rPr lang="pt-PT" sz="2200" dirty="0" err="1" smtClean="0"/>
              <a:t>the</a:t>
            </a:r>
            <a:r>
              <a:rPr lang="pt-PT" sz="2200" dirty="0" smtClean="0"/>
              <a:t> </a:t>
            </a:r>
            <a:r>
              <a:rPr lang="pt-PT" sz="2200" dirty="0" err="1" smtClean="0"/>
              <a:t>various</a:t>
            </a:r>
            <a:r>
              <a:rPr lang="pt-PT" sz="2200" dirty="0" smtClean="0"/>
              <a:t> rates? </a:t>
            </a:r>
            <a:r>
              <a:rPr lang="pt-PT" sz="2200" dirty="0" err="1" smtClean="0"/>
              <a:t>If</a:t>
            </a:r>
            <a:r>
              <a:rPr lang="pt-PT" sz="2200" dirty="0" smtClean="0"/>
              <a:t> </a:t>
            </a:r>
            <a:r>
              <a:rPr lang="pt-PT" sz="2200" dirty="0" err="1" smtClean="0"/>
              <a:t>the</a:t>
            </a:r>
            <a:r>
              <a:rPr lang="pt-PT" sz="2200" dirty="0" smtClean="0"/>
              <a:t> </a:t>
            </a:r>
            <a:r>
              <a:rPr lang="pt-PT" sz="2200" dirty="0" err="1" smtClean="0"/>
              <a:t>only</a:t>
            </a:r>
            <a:r>
              <a:rPr lang="pt-PT" sz="2200" dirty="0" smtClean="0"/>
              <a:t> rate </a:t>
            </a:r>
            <a:r>
              <a:rPr lang="pt-PT" sz="2200" dirty="0" err="1" smtClean="0"/>
              <a:t>that</a:t>
            </a:r>
            <a:r>
              <a:rPr lang="pt-PT" sz="2200" dirty="0" smtClean="0"/>
              <a:t> </a:t>
            </a:r>
            <a:r>
              <a:rPr lang="pt-PT" sz="2200" dirty="0" err="1" smtClean="0"/>
              <a:t>actually</a:t>
            </a:r>
            <a:r>
              <a:rPr lang="pt-PT" sz="2200" dirty="0" smtClean="0"/>
              <a:t> </a:t>
            </a:r>
            <a:r>
              <a:rPr lang="pt-PT" sz="2200" dirty="0" err="1" smtClean="0"/>
              <a:t>changes</a:t>
            </a:r>
            <a:r>
              <a:rPr lang="pt-PT" sz="2200" dirty="0" smtClean="0"/>
              <a:t> </a:t>
            </a:r>
            <a:r>
              <a:rPr lang="pt-PT" sz="2200" dirty="0" err="1" smtClean="0"/>
              <a:t>is</a:t>
            </a:r>
            <a:r>
              <a:rPr lang="pt-PT" sz="2200" dirty="0" smtClean="0"/>
              <a:t> </a:t>
            </a:r>
            <a:r>
              <a:rPr lang="pt-PT" sz="2200" dirty="0" err="1" smtClean="0"/>
              <a:t>the</a:t>
            </a:r>
            <a:r>
              <a:rPr lang="pt-PT" sz="2200" dirty="0" smtClean="0"/>
              <a:t> </a:t>
            </a:r>
            <a:r>
              <a:rPr lang="pt-PT" sz="2200" dirty="0" err="1" smtClean="0"/>
              <a:t>forward</a:t>
            </a:r>
            <a:r>
              <a:rPr lang="pt-PT" sz="2200" dirty="0" smtClean="0"/>
              <a:t> </a:t>
            </a:r>
            <a:r>
              <a:rPr lang="pt-PT" sz="2200" dirty="0" err="1" smtClean="0"/>
              <a:t>exchange</a:t>
            </a:r>
            <a:r>
              <a:rPr lang="pt-PT" sz="2200" dirty="0" smtClean="0"/>
              <a:t> rate, to </a:t>
            </a:r>
            <a:r>
              <a:rPr lang="pt-PT" sz="2200" dirty="0" err="1" smtClean="0"/>
              <a:t>what</a:t>
            </a:r>
            <a:r>
              <a:rPr lang="pt-PT" sz="2200" dirty="0" smtClean="0"/>
              <a:t> </a:t>
            </a:r>
            <a:r>
              <a:rPr lang="pt-PT" sz="2200" dirty="0" err="1" smtClean="0"/>
              <a:t>value</a:t>
            </a:r>
            <a:r>
              <a:rPr lang="pt-PT" sz="2200" dirty="0" smtClean="0"/>
              <a:t> </a:t>
            </a:r>
            <a:r>
              <a:rPr lang="pt-PT" sz="2200" dirty="0" err="1" smtClean="0"/>
              <a:t>will</a:t>
            </a:r>
            <a:r>
              <a:rPr lang="pt-PT" sz="2200" dirty="0" smtClean="0"/>
              <a:t> </a:t>
            </a:r>
            <a:r>
              <a:rPr lang="pt-PT" sz="2200" dirty="0" err="1" smtClean="0"/>
              <a:t>it</a:t>
            </a:r>
            <a:r>
              <a:rPr lang="pt-PT" sz="2200" dirty="0" smtClean="0"/>
              <a:t> </a:t>
            </a:r>
            <a:r>
              <a:rPr lang="pt-PT" sz="2200" dirty="0" err="1" smtClean="0"/>
              <a:t>be</a:t>
            </a:r>
            <a:r>
              <a:rPr lang="pt-PT" sz="2200" dirty="0" smtClean="0"/>
              <a:t> </a:t>
            </a:r>
            <a:r>
              <a:rPr lang="pt-PT" sz="2200" dirty="0" err="1" smtClean="0"/>
              <a:t>driven</a:t>
            </a:r>
            <a:r>
              <a:rPr lang="pt-PT" sz="2200" dirty="0" smtClean="0"/>
              <a:t>? </a:t>
            </a:r>
          </a:p>
          <a:p>
            <a:pPr>
              <a:defRPr/>
            </a:pPr>
            <a:endParaRPr lang="pt-PT" dirty="0"/>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3428979C-E015-4F09-85DF-C0A6BB8C55BC}" type="slidenum">
              <a:rPr lang="pt-PT" sz="1400">
                <a:solidFill>
                  <a:srgbClr val="FFFFFF"/>
                </a:solidFill>
                <a:latin typeface="+mj-lt"/>
                <a:ea typeface="+mj-ea"/>
                <a:cs typeface="+mj-cs"/>
              </a:rPr>
              <a:pPr algn="ctr" fontAlgn="auto">
                <a:spcBef>
                  <a:spcPts val="0"/>
                </a:spcBef>
                <a:spcAft>
                  <a:spcPts val="0"/>
                </a:spcAft>
                <a:defRPr/>
              </a:pPr>
              <a:t>19</a:t>
            </a:fld>
            <a:endParaRPr lang="pt-PT" sz="140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73A0B198-0EBB-4AF8-A1E6-C367F05E70A9}" type="slidenum">
              <a:rPr lang="pt-PT"/>
              <a:pPr>
                <a:defRPr/>
              </a:pPr>
              <a:t>2</a:t>
            </a:fld>
            <a:endParaRPr lang="pt-PT"/>
          </a:p>
        </p:txBody>
      </p:sp>
      <p:sp>
        <p:nvSpPr>
          <p:cNvPr id="14339" name="Content Placeholder 2"/>
          <p:cNvSpPr>
            <a:spLocks noGrp="1"/>
          </p:cNvSpPr>
          <p:nvPr>
            <p:ph sz="quarter" idx="1"/>
          </p:nvPr>
        </p:nvSpPr>
        <p:spPr>
          <a:xfrm>
            <a:off x="914400" y="500063"/>
            <a:ext cx="7772400" cy="5519737"/>
          </a:xfrm>
        </p:spPr>
        <p:txBody>
          <a:bodyPr/>
          <a:lstStyle/>
          <a:p>
            <a:pPr eaLnBrk="1" hangingPunct="1">
              <a:lnSpc>
                <a:spcPct val="110000"/>
              </a:lnSpc>
              <a:spcBef>
                <a:spcPct val="0"/>
              </a:spcBef>
              <a:spcAft>
                <a:spcPct val="100000"/>
              </a:spcAft>
              <a:buSzPct val="87000"/>
            </a:pPr>
            <a:endParaRPr lang="pt-PT" sz="2400" dirty="0" smtClean="0"/>
          </a:p>
          <a:p>
            <a:pPr eaLnBrk="1" hangingPunct="1">
              <a:lnSpc>
                <a:spcPct val="110000"/>
              </a:lnSpc>
              <a:spcBef>
                <a:spcPct val="0"/>
              </a:spcBef>
              <a:spcAft>
                <a:spcPct val="100000"/>
              </a:spcAft>
              <a:buSzPct val="87000"/>
            </a:pPr>
            <a:endParaRPr lang="pt-PT" sz="2400" dirty="0" smtClean="0"/>
          </a:p>
          <a:p>
            <a:pPr eaLnBrk="1" hangingPunct="1">
              <a:lnSpc>
                <a:spcPct val="110000"/>
              </a:lnSpc>
              <a:spcBef>
                <a:spcPct val="0"/>
              </a:spcBef>
              <a:spcAft>
                <a:spcPct val="100000"/>
              </a:spcAft>
              <a:buSzPct val="87000"/>
            </a:pPr>
            <a:endParaRPr lang="en-GB" sz="2000" dirty="0" smtClean="0"/>
          </a:p>
          <a:p>
            <a:pPr eaLnBrk="1" hangingPunct="1">
              <a:lnSpc>
                <a:spcPct val="110000"/>
              </a:lnSpc>
              <a:spcBef>
                <a:spcPct val="0"/>
              </a:spcBef>
              <a:spcAft>
                <a:spcPct val="100000"/>
              </a:spcAft>
              <a:buSzPct val="87000"/>
            </a:pPr>
            <a:endParaRPr lang="en-GB" sz="2000" dirty="0" smtClean="0"/>
          </a:p>
          <a:p>
            <a:pPr eaLnBrk="1" hangingPunct="1">
              <a:lnSpc>
                <a:spcPct val="110000"/>
              </a:lnSpc>
              <a:spcBef>
                <a:spcPct val="0"/>
              </a:spcBef>
              <a:spcAft>
                <a:spcPct val="100000"/>
              </a:spcAft>
              <a:buSzPct val="87000"/>
            </a:pPr>
            <a:r>
              <a:rPr lang="en-GB" sz="2000" dirty="0" smtClean="0"/>
              <a:t>In the Long Run, the growth of money supply determines Inflation . Therefore, it makes sense to analyse the evolution of the foreign exchange rate based on the evolution of domestic money supplies. </a:t>
            </a:r>
          </a:p>
          <a:p>
            <a:pPr eaLnBrk="1" hangingPunct="1">
              <a:lnSpc>
                <a:spcPct val="110000"/>
              </a:lnSpc>
              <a:spcBef>
                <a:spcPct val="0"/>
              </a:spcBef>
              <a:spcAft>
                <a:spcPct val="100000"/>
              </a:spcAft>
              <a:buSzPct val="87000"/>
            </a:pPr>
            <a:r>
              <a:rPr lang="en-GB" sz="2000" dirty="0" smtClean="0"/>
              <a:t>The larger the money supply  comparing with money demand, the lower must its value be. </a:t>
            </a:r>
          </a:p>
          <a:p>
            <a:pPr eaLnBrk="1" hangingPunct="1"/>
            <a:endParaRPr lang="pt-PT" dirty="0" smtClean="0"/>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5D823F33-DC89-4B65-AEB2-E492F7EC3689}" type="slidenum">
              <a:rPr lang="pt-PT" sz="1400">
                <a:solidFill>
                  <a:srgbClr val="FFFFFF"/>
                </a:solidFill>
                <a:latin typeface="+mj-lt"/>
                <a:ea typeface="+mj-ea"/>
                <a:cs typeface="+mj-cs"/>
              </a:rPr>
              <a:pPr algn="ctr" fontAlgn="auto">
                <a:spcBef>
                  <a:spcPts val="0"/>
                </a:spcBef>
                <a:spcAft>
                  <a:spcPts val="0"/>
                </a:spcAft>
                <a:defRPr/>
              </a:pPr>
              <a:t>2</a:t>
            </a:fld>
            <a:endParaRPr lang="pt-PT" sz="1400">
              <a:solidFill>
                <a:srgbClr val="FFFFFF"/>
              </a:solidFill>
              <a:latin typeface="+mj-lt"/>
              <a:ea typeface="+mj-ea"/>
              <a:cs typeface="+mj-cs"/>
            </a:endParaRPr>
          </a:p>
        </p:txBody>
      </p:sp>
      <p:graphicFrame>
        <p:nvGraphicFramePr>
          <p:cNvPr id="6" name="Diagram 5"/>
          <p:cNvGraphicFramePr/>
          <p:nvPr/>
        </p:nvGraphicFramePr>
        <p:xfrm>
          <a:off x="1524000" y="642918"/>
          <a:ext cx="6096000" cy="22860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028772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64DE44B7-7040-4E30-9688-666F0B558A80}" type="slidenum">
              <a:rPr lang="pt-PT"/>
              <a:pPr>
                <a:defRPr/>
              </a:pPr>
              <a:t>20</a:t>
            </a:fld>
            <a:endParaRPr lang="pt-PT"/>
          </a:p>
        </p:txBody>
      </p:sp>
      <p:sp>
        <p:nvSpPr>
          <p:cNvPr id="3" name="Content Placeholder 2"/>
          <p:cNvSpPr>
            <a:spLocks noGrp="1"/>
          </p:cNvSpPr>
          <p:nvPr>
            <p:ph sz="quarter" idx="1"/>
          </p:nvPr>
        </p:nvSpPr>
        <p:spPr>
          <a:xfrm>
            <a:off x="914400" y="357167"/>
            <a:ext cx="7772400" cy="5662634"/>
          </a:xfrm>
        </p:spPr>
        <p:txBody>
          <a:bodyPr/>
          <a:lstStyle/>
          <a:p>
            <a:pPr marL="273050" lvl="1" indent="-273050">
              <a:spcBef>
                <a:spcPts val="575"/>
              </a:spcBef>
              <a:buClr>
                <a:schemeClr val="accent1"/>
              </a:buClr>
              <a:defRPr/>
            </a:pPr>
            <a:r>
              <a:rPr lang="pt-PT" sz="2200" dirty="0" smtClean="0"/>
              <a:t>EXERCISE 9 </a:t>
            </a:r>
            <a:r>
              <a:rPr lang="pt-PT" sz="2200" dirty="0" err="1" smtClean="0"/>
              <a:t>from</a:t>
            </a:r>
            <a:r>
              <a:rPr lang="pt-PT" sz="2200" dirty="0" smtClean="0"/>
              <a:t> </a:t>
            </a:r>
            <a:r>
              <a:rPr lang="pt-PT" sz="2200" dirty="0" err="1" smtClean="0"/>
              <a:t>Pugel</a:t>
            </a:r>
            <a:r>
              <a:rPr lang="pt-PT" sz="2200" dirty="0" smtClean="0"/>
              <a:t>, p.440</a:t>
            </a:r>
          </a:p>
          <a:p>
            <a:pPr indent="273050">
              <a:buFont typeface="Wingdings 2" pitchFamily="18" charset="2"/>
              <a:buNone/>
              <a:defRPr/>
            </a:pPr>
            <a:r>
              <a:rPr lang="pt-PT" sz="2200" dirty="0" err="1" smtClean="0"/>
              <a:t>The</a:t>
            </a:r>
            <a:r>
              <a:rPr lang="pt-PT" sz="2200" dirty="0" smtClean="0"/>
              <a:t> </a:t>
            </a:r>
            <a:r>
              <a:rPr lang="pt-PT" sz="2200" dirty="0" err="1" smtClean="0"/>
              <a:t>following</a:t>
            </a:r>
            <a:r>
              <a:rPr lang="pt-PT" sz="2200" dirty="0" smtClean="0"/>
              <a:t> rates </a:t>
            </a:r>
            <a:r>
              <a:rPr lang="pt-PT" sz="2200" dirty="0" err="1" smtClean="0"/>
              <a:t>exist</a:t>
            </a:r>
            <a:r>
              <a:rPr lang="pt-PT" sz="2200" dirty="0" smtClean="0"/>
              <a:t>:</a:t>
            </a:r>
          </a:p>
          <a:p>
            <a:pPr lvl="1" indent="273050">
              <a:buFont typeface="Wingdings 2" pitchFamily="18" charset="2"/>
              <a:buNone/>
              <a:defRPr/>
            </a:pPr>
            <a:r>
              <a:rPr lang="pt-PT" sz="2000" dirty="0" err="1" smtClean="0"/>
              <a:t>Current</a:t>
            </a:r>
            <a:r>
              <a:rPr lang="pt-PT" sz="2000" dirty="0" smtClean="0"/>
              <a:t> spot </a:t>
            </a:r>
            <a:r>
              <a:rPr lang="pt-PT" sz="2000" dirty="0" err="1" smtClean="0"/>
              <a:t>exchange</a:t>
            </a:r>
            <a:r>
              <a:rPr lang="pt-PT" sz="2000" dirty="0" smtClean="0"/>
              <a:t> rate: </a:t>
            </a:r>
            <a:r>
              <a:rPr lang="pt-PT" sz="2000" b="1" dirty="0" smtClean="0"/>
              <a:t>$1.80/£</a:t>
            </a:r>
          </a:p>
          <a:p>
            <a:pPr marL="810000" lvl="1" indent="0">
              <a:buFont typeface="Wingdings 2" pitchFamily="18" charset="2"/>
              <a:buNone/>
              <a:defRPr/>
            </a:pPr>
            <a:r>
              <a:rPr lang="pt-PT" sz="2000" dirty="0" err="1" smtClean="0"/>
              <a:t>Annualized</a:t>
            </a:r>
            <a:r>
              <a:rPr lang="pt-PT" sz="2000" dirty="0" smtClean="0"/>
              <a:t> </a:t>
            </a:r>
            <a:r>
              <a:rPr lang="pt-PT" sz="2000" dirty="0" err="1" smtClean="0"/>
              <a:t>interest</a:t>
            </a:r>
            <a:r>
              <a:rPr lang="pt-PT" sz="2000" dirty="0" smtClean="0"/>
              <a:t> rate </a:t>
            </a:r>
            <a:r>
              <a:rPr lang="pt-PT" sz="2000" dirty="0" err="1" smtClean="0"/>
              <a:t>on</a:t>
            </a:r>
            <a:r>
              <a:rPr lang="pt-PT" sz="2000" dirty="0" smtClean="0"/>
              <a:t> 90-day </a:t>
            </a:r>
            <a:r>
              <a:rPr lang="pt-PT" sz="2000" dirty="0" err="1" smtClean="0"/>
              <a:t>dollar-denominated</a:t>
            </a:r>
            <a:r>
              <a:rPr lang="pt-PT" sz="2000" dirty="0" smtClean="0"/>
              <a:t> </a:t>
            </a:r>
            <a:r>
              <a:rPr lang="pt-PT" sz="2000" dirty="0" err="1" smtClean="0"/>
              <a:t>bonds</a:t>
            </a:r>
            <a:r>
              <a:rPr lang="pt-PT" sz="2000" dirty="0" smtClean="0"/>
              <a:t>: 8% (</a:t>
            </a:r>
            <a:r>
              <a:rPr lang="pt-PT" sz="2000" b="1" dirty="0" smtClean="0"/>
              <a:t>2%</a:t>
            </a:r>
            <a:r>
              <a:rPr lang="pt-PT" sz="2000" dirty="0" smtClean="0"/>
              <a:t> for 90 </a:t>
            </a:r>
            <a:r>
              <a:rPr lang="pt-PT" sz="2000" dirty="0" err="1" smtClean="0"/>
              <a:t>days</a:t>
            </a:r>
            <a:r>
              <a:rPr lang="pt-PT" sz="2000" dirty="0" smtClean="0"/>
              <a:t>)</a:t>
            </a:r>
          </a:p>
          <a:p>
            <a:pPr marL="810000" lvl="1" indent="0">
              <a:buFont typeface="Wingdings 2" pitchFamily="18" charset="2"/>
              <a:buNone/>
              <a:defRPr/>
            </a:pPr>
            <a:r>
              <a:rPr lang="pt-PT" sz="2000" dirty="0" err="1" smtClean="0"/>
              <a:t>Annualized</a:t>
            </a:r>
            <a:r>
              <a:rPr lang="pt-PT" sz="2000" dirty="0" smtClean="0"/>
              <a:t> </a:t>
            </a:r>
            <a:r>
              <a:rPr lang="pt-PT" sz="2000" dirty="0" err="1" smtClean="0"/>
              <a:t>interest</a:t>
            </a:r>
            <a:r>
              <a:rPr lang="pt-PT" sz="2000" dirty="0" smtClean="0"/>
              <a:t> rate </a:t>
            </a:r>
            <a:r>
              <a:rPr lang="pt-PT" sz="2000" dirty="0" err="1" smtClean="0"/>
              <a:t>on</a:t>
            </a:r>
            <a:r>
              <a:rPr lang="pt-PT" sz="2000" dirty="0" smtClean="0"/>
              <a:t> 90-day </a:t>
            </a:r>
            <a:r>
              <a:rPr lang="pt-PT" sz="2000" dirty="0" err="1" smtClean="0"/>
              <a:t>pound-denominated</a:t>
            </a:r>
            <a:r>
              <a:rPr lang="pt-PT" sz="2000" dirty="0" smtClean="0"/>
              <a:t> </a:t>
            </a:r>
            <a:r>
              <a:rPr lang="pt-PT" sz="2000" dirty="0" err="1" smtClean="0"/>
              <a:t>bonds</a:t>
            </a:r>
            <a:r>
              <a:rPr lang="pt-PT" sz="2000" dirty="0" smtClean="0"/>
              <a:t>: 12% (</a:t>
            </a:r>
            <a:r>
              <a:rPr lang="pt-PT" sz="2000" b="1" dirty="0" smtClean="0"/>
              <a:t>3%</a:t>
            </a:r>
            <a:r>
              <a:rPr lang="pt-PT" sz="2000" dirty="0" smtClean="0"/>
              <a:t> for 90 </a:t>
            </a:r>
            <a:r>
              <a:rPr lang="pt-PT" sz="2000" dirty="0" err="1" smtClean="0"/>
              <a:t>days</a:t>
            </a:r>
            <a:r>
              <a:rPr lang="pt-PT" sz="2000" dirty="0" smtClean="0"/>
              <a:t>)</a:t>
            </a:r>
          </a:p>
          <a:p>
            <a:pPr marL="273600" lvl="1" indent="273600">
              <a:buFont typeface="Wingdings 2" pitchFamily="18" charset="2"/>
              <a:buNone/>
              <a:defRPr/>
            </a:pPr>
            <a:r>
              <a:rPr lang="pt-PT" sz="2100" dirty="0" smtClean="0"/>
              <a:t>Financial </a:t>
            </a:r>
            <a:r>
              <a:rPr lang="pt-PT" sz="2100" dirty="0" err="1" smtClean="0"/>
              <a:t>investors</a:t>
            </a:r>
            <a:r>
              <a:rPr lang="pt-PT" sz="2100" dirty="0" smtClean="0"/>
              <a:t> </a:t>
            </a:r>
            <a:r>
              <a:rPr lang="pt-PT" sz="2100" dirty="0" err="1" smtClean="0"/>
              <a:t>expect</a:t>
            </a:r>
            <a:r>
              <a:rPr lang="pt-PT" sz="2100" dirty="0" smtClean="0"/>
              <a:t> </a:t>
            </a:r>
            <a:r>
              <a:rPr lang="pt-PT" sz="2100" dirty="0" err="1" smtClean="0"/>
              <a:t>the</a:t>
            </a:r>
            <a:r>
              <a:rPr lang="pt-PT" sz="2100" dirty="0" smtClean="0"/>
              <a:t> spot </a:t>
            </a:r>
            <a:r>
              <a:rPr lang="pt-PT" sz="2100" dirty="0" err="1" smtClean="0"/>
              <a:t>exchange</a:t>
            </a:r>
            <a:r>
              <a:rPr lang="pt-PT" sz="2100" dirty="0" smtClean="0"/>
              <a:t> rate to </a:t>
            </a:r>
            <a:r>
              <a:rPr lang="pt-PT" sz="2100" dirty="0" err="1" smtClean="0"/>
              <a:t>be</a:t>
            </a:r>
            <a:r>
              <a:rPr lang="pt-PT" sz="2100" dirty="0" smtClean="0"/>
              <a:t> </a:t>
            </a:r>
            <a:r>
              <a:rPr lang="pt-PT" sz="2100" b="1" dirty="0" smtClean="0"/>
              <a:t>$1.77/£ </a:t>
            </a:r>
            <a:r>
              <a:rPr lang="pt-PT" sz="2100" dirty="0" err="1" smtClean="0"/>
              <a:t>in</a:t>
            </a:r>
            <a:r>
              <a:rPr lang="pt-PT" sz="2100" dirty="0" smtClean="0"/>
              <a:t> 90 </a:t>
            </a:r>
            <a:r>
              <a:rPr lang="pt-PT" sz="2100" dirty="0" err="1" smtClean="0"/>
              <a:t>days</a:t>
            </a:r>
            <a:r>
              <a:rPr lang="pt-PT" sz="2100" dirty="0" smtClean="0"/>
              <a:t>.</a:t>
            </a:r>
          </a:p>
          <a:p>
            <a:pPr marL="273600" lvl="1" indent="273600">
              <a:spcBef>
                <a:spcPts val="500"/>
              </a:spcBef>
              <a:buClr>
                <a:schemeClr val="accent1"/>
              </a:buClr>
              <a:buFont typeface="+mj-lt"/>
              <a:buAutoNum type="alphaLcPeriod"/>
              <a:defRPr/>
            </a:pPr>
            <a:r>
              <a:rPr lang="pt-PT" sz="2000" dirty="0" err="1" smtClean="0"/>
              <a:t>If</a:t>
            </a:r>
            <a:r>
              <a:rPr lang="pt-PT" sz="2000" dirty="0" smtClean="0"/>
              <a:t> </a:t>
            </a:r>
            <a:r>
              <a:rPr lang="pt-PT" sz="2000" dirty="0" err="1" smtClean="0"/>
              <a:t>he</a:t>
            </a:r>
            <a:r>
              <a:rPr lang="pt-PT" sz="2000" dirty="0" smtClean="0"/>
              <a:t> bases </a:t>
            </a:r>
            <a:r>
              <a:rPr lang="pt-PT" sz="2000" dirty="0" err="1" smtClean="0"/>
              <a:t>his</a:t>
            </a:r>
            <a:r>
              <a:rPr lang="pt-PT" sz="2000" dirty="0" smtClean="0"/>
              <a:t> </a:t>
            </a:r>
            <a:r>
              <a:rPr lang="pt-PT" sz="2000" dirty="0" err="1" smtClean="0"/>
              <a:t>decision</a:t>
            </a:r>
            <a:r>
              <a:rPr lang="pt-PT" sz="2000" dirty="0" smtClean="0"/>
              <a:t> </a:t>
            </a:r>
            <a:r>
              <a:rPr lang="pt-PT" sz="2000" dirty="0" err="1" smtClean="0"/>
              <a:t>solely</a:t>
            </a:r>
            <a:r>
              <a:rPr lang="pt-PT" sz="2000" dirty="0" smtClean="0"/>
              <a:t> </a:t>
            </a:r>
            <a:r>
              <a:rPr lang="pt-PT" sz="2000" dirty="0" err="1" smtClean="0"/>
              <a:t>on</a:t>
            </a:r>
            <a:r>
              <a:rPr lang="pt-PT" sz="2000" dirty="0" smtClean="0"/>
              <a:t> </a:t>
            </a:r>
            <a:r>
              <a:rPr lang="pt-PT" sz="2000" dirty="0" err="1" smtClean="0"/>
              <a:t>the</a:t>
            </a:r>
            <a:r>
              <a:rPr lang="pt-PT" sz="2000" dirty="0" smtClean="0"/>
              <a:t> </a:t>
            </a:r>
            <a:r>
              <a:rPr lang="pt-PT" sz="2000" dirty="0" err="1" smtClean="0"/>
              <a:t>difference</a:t>
            </a:r>
            <a:r>
              <a:rPr lang="pt-PT" sz="2000" dirty="0" smtClean="0"/>
              <a:t> </a:t>
            </a:r>
            <a:r>
              <a:rPr lang="pt-PT" sz="2000" dirty="0" err="1" smtClean="0"/>
              <a:t>in</a:t>
            </a:r>
            <a:r>
              <a:rPr lang="pt-PT" sz="2000" dirty="0" smtClean="0"/>
              <a:t> </a:t>
            </a:r>
            <a:r>
              <a:rPr lang="pt-PT" sz="2000" dirty="0" err="1" smtClean="0"/>
              <a:t>the</a:t>
            </a:r>
            <a:r>
              <a:rPr lang="pt-PT" sz="2000" dirty="0" smtClean="0"/>
              <a:t> </a:t>
            </a:r>
            <a:r>
              <a:rPr lang="pt-PT" sz="2000" dirty="0" err="1" smtClean="0"/>
              <a:t>expected</a:t>
            </a:r>
            <a:r>
              <a:rPr lang="pt-PT" sz="2000" dirty="0" smtClean="0"/>
              <a:t> rate </a:t>
            </a:r>
            <a:r>
              <a:rPr lang="pt-PT" sz="2000" dirty="0" err="1" smtClean="0"/>
              <a:t>of</a:t>
            </a:r>
            <a:r>
              <a:rPr lang="pt-PT" sz="2000" dirty="0" smtClean="0"/>
              <a:t> </a:t>
            </a:r>
            <a:r>
              <a:rPr lang="pt-PT" sz="2000" dirty="0" err="1" smtClean="0"/>
              <a:t>return</a:t>
            </a:r>
            <a:r>
              <a:rPr lang="pt-PT" sz="2000" dirty="0" smtClean="0"/>
              <a:t>, </a:t>
            </a:r>
            <a:r>
              <a:rPr lang="pt-PT" sz="2000" dirty="0" err="1" smtClean="0"/>
              <a:t>should</a:t>
            </a:r>
            <a:r>
              <a:rPr lang="pt-PT" sz="2000" dirty="0" smtClean="0"/>
              <a:t> a US </a:t>
            </a:r>
            <a:r>
              <a:rPr lang="pt-PT" sz="2000" dirty="0" err="1" smtClean="0"/>
              <a:t>based</a:t>
            </a:r>
            <a:r>
              <a:rPr lang="pt-PT" sz="2000" dirty="0" smtClean="0"/>
              <a:t> </a:t>
            </a:r>
            <a:r>
              <a:rPr lang="pt-PT" sz="2000" dirty="0" err="1" smtClean="0"/>
              <a:t>investor</a:t>
            </a:r>
            <a:r>
              <a:rPr lang="pt-PT" sz="2000" dirty="0" smtClean="0"/>
              <a:t> </a:t>
            </a:r>
            <a:r>
              <a:rPr lang="pt-PT" sz="2000" dirty="0" err="1" smtClean="0"/>
              <a:t>make</a:t>
            </a:r>
            <a:r>
              <a:rPr lang="pt-PT" sz="2000" dirty="0" smtClean="0"/>
              <a:t> na </a:t>
            </a:r>
            <a:r>
              <a:rPr lang="pt-PT" sz="2000" dirty="0" err="1" smtClean="0"/>
              <a:t>uncovered</a:t>
            </a:r>
            <a:r>
              <a:rPr lang="pt-PT" sz="2000" dirty="0" smtClean="0"/>
              <a:t> </a:t>
            </a:r>
            <a:r>
              <a:rPr lang="pt-PT" sz="2000" dirty="0" err="1" smtClean="0"/>
              <a:t>investment</a:t>
            </a:r>
            <a:r>
              <a:rPr lang="pt-PT" sz="2000" dirty="0" smtClean="0"/>
              <a:t> </a:t>
            </a:r>
            <a:r>
              <a:rPr lang="pt-PT" sz="2000" dirty="0" err="1" smtClean="0"/>
              <a:t>in</a:t>
            </a:r>
            <a:r>
              <a:rPr lang="pt-PT" sz="2000" dirty="0" smtClean="0"/>
              <a:t> </a:t>
            </a:r>
            <a:r>
              <a:rPr lang="pt-PT" sz="2000" dirty="0" err="1" smtClean="0"/>
              <a:t>pound-denominated</a:t>
            </a:r>
            <a:r>
              <a:rPr lang="pt-PT" sz="2000" dirty="0" smtClean="0"/>
              <a:t> </a:t>
            </a:r>
            <a:r>
              <a:rPr lang="pt-PT" sz="2000" dirty="0" err="1" smtClean="0"/>
              <a:t>bonds</a:t>
            </a:r>
            <a:r>
              <a:rPr lang="pt-PT" sz="2000" dirty="0" smtClean="0"/>
              <a:t> </a:t>
            </a:r>
            <a:r>
              <a:rPr lang="pt-PT" sz="2000" dirty="0" err="1" smtClean="0"/>
              <a:t>rather</a:t>
            </a:r>
            <a:r>
              <a:rPr lang="pt-PT" sz="2000" dirty="0" smtClean="0"/>
              <a:t> </a:t>
            </a:r>
            <a:r>
              <a:rPr lang="pt-PT" sz="2000" dirty="0" err="1" smtClean="0"/>
              <a:t>than</a:t>
            </a:r>
            <a:r>
              <a:rPr lang="pt-PT" sz="2000" dirty="0" smtClean="0"/>
              <a:t> </a:t>
            </a:r>
            <a:r>
              <a:rPr lang="pt-PT" sz="2000" dirty="0" err="1" smtClean="0"/>
              <a:t>investing</a:t>
            </a:r>
            <a:r>
              <a:rPr lang="pt-PT" sz="2000" dirty="0" smtClean="0"/>
              <a:t> </a:t>
            </a:r>
            <a:r>
              <a:rPr lang="pt-PT" sz="2000" dirty="0" err="1" smtClean="0"/>
              <a:t>in</a:t>
            </a:r>
            <a:r>
              <a:rPr lang="pt-PT" sz="2000" dirty="0" smtClean="0"/>
              <a:t> </a:t>
            </a:r>
            <a:r>
              <a:rPr lang="pt-PT" sz="2000" dirty="0" err="1" smtClean="0"/>
              <a:t>dollar-denominated</a:t>
            </a:r>
            <a:r>
              <a:rPr lang="pt-PT" sz="2000" dirty="0" smtClean="0"/>
              <a:t> </a:t>
            </a:r>
            <a:r>
              <a:rPr lang="pt-PT" sz="2000" dirty="0" err="1" smtClean="0"/>
              <a:t>bonds</a:t>
            </a:r>
            <a:r>
              <a:rPr lang="pt-PT" sz="2000" dirty="0" smtClean="0"/>
              <a:t>?</a:t>
            </a:r>
          </a:p>
          <a:p>
            <a:pPr marL="273600" lvl="1" indent="273600">
              <a:spcBef>
                <a:spcPts val="500"/>
              </a:spcBef>
              <a:buClr>
                <a:schemeClr val="accent1"/>
              </a:buClr>
              <a:buFont typeface="+mj-lt"/>
              <a:buAutoNum type="alphaLcPeriod"/>
              <a:defRPr/>
            </a:pPr>
            <a:r>
              <a:rPr lang="pt-PT" sz="2000" dirty="0" err="1" smtClean="0"/>
              <a:t>If</a:t>
            </a:r>
            <a:r>
              <a:rPr lang="pt-PT" sz="2000" dirty="0" smtClean="0"/>
              <a:t> </a:t>
            </a:r>
            <a:r>
              <a:rPr lang="pt-PT" sz="2000" dirty="0" err="1" smtClean="0"/>
              <a:t>she</a:t>
            </a:r>
            <a:r>
              <a:rPr lang="pt-PT" sz="2000" dirty="0" smtClean="0"/>
              <a:t> bases </a:t>
            </a:r>
            <a:r>
              <a:rPr lang="pt-PT" sz="2000" dirty="0" err="1" smtClean="0"/>
              <a:t>her</a:t>
            </a:r>
            <a:r>
              <a:rPr lang="pt-PT" sz="2000" dirty="0" smtClean="0"/>
              <a:t> </a:t>
            </a:r>
            <a:r>
              <a:rPr lang="pt-PT" sz="2000" dirty="0" err="1" smtClean="0"/>
              <a:t>decision</a:t>
            </a:r>
            <a:r>
              <a:rPr lang="pt-PT" sz="2000" dirty="0" smtClean="0"/>
              <a:t> </a:t>
            </a:r>
            <a:r>
              <a:rPr lang="pt-PT" sz="2000" dirty="0" err="1" smtClean="0"/>
              <a:t>solely</a:t>
            </a:r>
            <a:r>
              <a:rPr lang="pt-PT" sz="2000" dirty="0" smtClean="0"/>
              <a:t> </a:t>
            </a:r>
            <a:r>
              <a:rPr lang="pt-PT" sz="2000" dirty="0" err="1" smtClean="0"/>
              <a:t>on</a:t>
            </a:r>
            <a:r>
              <a:rPr lang="pt-PT" sz="2000" dirty="0" smtClean="0"/>
              <a:t> </a:t>
            </a:r>
            <a:r>
              <a:rPr lang="pt-PT" sz="2000" dirty="0" err="1" smtClean="0"/>
              <a:t>the</a:t>
            </a:r>
            <a:r>
              <a:rPr lang="pt-PT" sz="2000" dirty="0" smtClean="0"/>
              <a:t> </a:t>
            </a:r>
            <a:r>
              <a:rPr lang="pt-PT" sz="2000" dirty="0" err="1" smtClean="0"/>
              <a:t>difference</a:t>
            </a:r>
            <a:r>
              <a:rPr lang="pt-PT" sz="2000" dirty="0" smtClean="0"/>
              <a:t> </a:t>
            </a:r>
            <a:r>
              <a:rPr lang="pt-PT" sz="2000" dirty="0" err="1" smtClean="0"/>
              <a:t>in</a:t>
            </a:r>
            <a:r>
              <a:rPr lang="pt-PT" sz="2000" dirty="0" smtClean="0"/>
              <a:t> </a:t>
            </a:r>
            <a:r>
              <a:rPr lang="pt-PT" sz="2000" dirty="0" err="1" smtClean="0"/>
              <a:t>the</a:t>
            </a:r>
            <a:r>
              <a:rPr lang="pt-PT" sz="2000" dirty="0" smtClean="0"/>
              <a:t> </a:t>
            </a:r>
            <a:r>
              <a:rPr lang="pt-PT" sz="2000" dirty="0" err="1" smtClean="0"/>
              <a:t>expected</a:t>
            </a:r>
            <a:r>
              <a:rPr lang="pt-PT" sz="2000" dirty="0" smtClean="0"/>
              <a:t> rate </a:t>
            </a:r>
            <a:r>
              <a:rPr lang="pt-PT" sz="2000" dirty="0" err="1" smtClean="0"/>
              <a:t>of</a:t>
            </a:r>
            <a:r>
              <a:rPr lang="pt-PT" sz="2000" dirty="0" smtClean="0"/>
              <a:t> </a:t>
            </a:r>
            <a:r>
              <a:rPr lang="pt-PT" sz="2000" dirty="0" err="1" smtClean="0"/>
              <a:t>return</a:t>
            </a:r>
            <a:r>
              <a:rPr lang="pt-PT" sz="2000" dirty="0" smtClean="0"/>
              <a:t>, </a:t>
            </a:r>
            <a:r>
              <a:rPr lang="pt-PT" sz="2000" dirty="0" err="1" smtClean="0"/>
              <a:t>should</a:t>
            </a:r>
            <a:r>
              <a:rPr lang="pt-PT" sz="2000" dirty="0" smtClean="0"/>
              <a:t> a UK </a:t>
            </a:r>
            <a:r>
              <a:rPr lang="pt-PT" sz="2000" dirty="0" err="1" smtClean="0"/>
              <a:t>based</a:t>
            </a:r>
            <a:r>
              <a:rPr lang="pt-PT" sz="2000" dirty="0" smtClean="0"/>
              <a:t> </a:t>
            </a:r>
            <a:r>
              <a:rPr lang="pt-PT" sz="2000" dirty="0" err="1" smtClean="0"/>
              <a:t>investor</a:t>
            </a:r>
            <a:r>
              <a:rPr lang="pt-PT" sz="2000" dirty="0" smtClean="0"/>
              <a:t> </a:t>
            </a:r>
            <a:r>
              <a:rPr lang="pt-PT" sz="2000" dirty="0" err="1" smtClean="0"/>
              <a:t>make</a:t>
            </a:r>
            <a:r>
              <a:rPr lang="pt-PT" sz="2000" dirty="0" smtClean="0"/>
              <a:t> na </a:t>
            </a:r>
            <a:r>
              <a:rPr lang="pt-PT" sz="2000" dirty="0" err="1" smtClean="0"/>
              <a:t>uncovered</a:t>
            </a:r>
            <a:r>
              <a:rPr lang="pt-PT" sz="2000" dirty="0" smtClean="0"/>
              <a:t> </a:t>
            </a:r>
            <a:r>
              <a:rPr lang="pt-PT" sz="2000" dirty="0" err="1" smtClean="0"/>
              <a:t>investment</a:t>
            </a:r>
            <a:r>
              <a:rPr lang="pt-PT" sz="2000" dirty="0" smtClean="0"/>
              <a:t> </a:t>
            </a:r>
            <a:r>
              <a:rPr lang="pt-PT" sz="2000" dirty="0" err="1" smtClean="0"/>
              <a:t>in</a:t>
            </a:r>
            <a:r>
              <a:rPr lang="pt-PT" sz="2000" dirty="0" smtClean="0"/>
              <a:t> </a:t>
            </a:r>
            <a:r>
              <a:rPr lang="pt-PT" sz="2000" dirty="0" err="1" smtClean="0"/>
              <a:t>dollar-denominated</a:t>
            </a:r>
            <a:r>
              <a:rPr lang="pt-PT" sz="2000" dirty="0" smtClean="0"/>
              <a:t> </a:t>
            </a:r>
            <a:r>
              <a:rPr lang="pt-PT" sz="2000" dirty="0" err="1" smtClean="0"/>
              <a:t>bonds</a:t>
            </a:r>
            <a:r>
              <a:rPr lang="pt-PT" sz="2000" dirty="0" smtClean="0"/>
              <a:t> </a:t>
            </a:r>
            <a:r>
              <a:rPr lang="pt-PT" sz="2000" dirty="0" err="1" smtClean="0"/>
              <a:t>rather</a:t>
            </a:r>
            <a:r>
              <a:rPr lang="pt-PT" sz="2000" dirty="0" smtClean="0"/>
              <a:t> </a:t>
            </a:r>
            <a:r>
              <a:rPr lang="pt-PT" sz="2000" dirty="0" err="1" smtClean="0"/>
              <a:t>than</a:t>
            </a:r>
            <a:r>
              <a:rPr lang="pt-PT" sz="2000" dirty="0" smtClean="0"/>
              <a:t> </a:t>
            </a:r>
            <a:r>
              <a:rPr lang="pt-PT" sz="2000" dirty="0" err="1" smtClean="0"/>
              <a:t>investing</a:t>
            </a:r>
            <a:r>
              <a:rPr lang="pt-PT" sz="2000" dirty="0" smtClean="0"/>
              <a:t> </a:t>
            </a:r>
            <a:r>
              <a:rPr lang="pt-PT" sz="2000" dirty="0" err="1" smtClean="0"/>
              <a:t>in</a:t>
            </a:r>
            <a:r>
              <a:rPr lang="pt-PT" sz="2000" dirty="0" smtClean="0"/>
              <a:t> </a:t>
            </a:r>
            <a:r>
              <a:rPr lang="pt-PT" sz="2000" dirty="0" err="1" smtClean="0"/>
              <a:t>pound-denominated</a:t>
            </a:r>
            <a:r>
              <a:rPr lang="pt-PT" sz="2000" dirty="0" smtClean="0"/>
              <a:t> </a:t>
            </a:r>
            <a:r>
              <a:rPr lang="pt-PT" sz="2000" dirty="0" err="1" smtClean="0"/>
              <a:t>bonds</a:t>
            </a:r>
            <a:r>
              <a:rPr lang="pt-PT" sz="2000" dirty="0" smtClean="0"/>
              <a:t>?</a:t>
            </a:r>
          </a:p>
          <a:p>
            <a:pPr marL="273600" lvl="1" indent="273600">
              <a:spcBef>
                <a:spcPts val="500"/>
              </a:spcBef>
              <a:buClr>
                <a:schemeClr val="accent1"/>
              </a:buClr>
              <a:buFont typeface="+mj-lt"/>
              <a:buAutoNum type="alphaLcPeriod"/>
              <a:defRPr/>
            </a:pPr>
            <a:r>
              <a:rPr lang="pt-PT" sz="2000" dirty="0" err="1" smtClean="0"/>
              <a:t>If</a:t>
            </a:r>
            <a:r>
              <a:rPr lang="pt-PT" sz="2000" dirty="0" smtClean="0"/>
              <a:t> </a:t>
            </a:r>
            <a:r>
              <a:rPr lang="pt-PT" sz="2000" dirty="0" err="1" smtClean="0"/>
              <a:t>there</a:t>
            </a:r>
            <a:r>
              <a:rPr lang="pt-PT" sz="2000" dirty="0" smtClean="0"/>
              <a:t> </a:t>
            </a:r>
            <a:r>
              <a:rPr lang="pt-PT" sz="2000" dirty="0" err="1" smtClean="0"/>
              <a:t>is</a:t>
            </a:r>
            <a:r>
              <a:rPr lang="pt-PT" sz="2000" dirty="0" smtClean="0"/>
              <a:t> </a:t>
            </a:r>
            <a:r>
              <a:rPr lang="pt-PT" sz="2000" dirty="0" err="1" smtClean="0"/>
              <a:t>substantial</a:t>
            </a:r>
            <a:r>
              <a:rPr lang="pt-PT" sz="2000" dirty="0" smtClean="0"/>
              <a:t> </a:t>
            </a:r>
            <a:r>
              <a:rPr lang="pt-PT" sz="2000" dirty="0" err="1" smtClean="0"/>
              <a:t>uncovered</a:t>
            </a:r>
            <a:r>
              <a:rPr lang="pt-PT" sz="2000" dirty="0" smtClean="0"/>
              <a:t> </a:t>
            </a:r>
            <a:r>
              <a:rPr lang="pt-PT" sz="2000" dirty="0" err="1" smtClean="0"/>
              <a:t>investment</a:t>
            </a:r>
            <a:r>
              <a:rPr lang="pt-PT" sz="2000" dirty="0" smtClean="0"/>
              <a:t> </a:t>
            </a:r>
            <a:r>
              <a:rPr lang="pt-PT" sz="2000" dirty="0" err="1" smtClean="0"/>
              <a:t>seeking</a:t>
            </a:r>
            <a:r>
              <a:rPr lang="pt-PT" sz="2000" dirty="0" smtClean="0"/>
              <a:t> </a:t>
            </a:r>
            <a:r>
              <a:rPr lang="pt-PT" sz="2000" dirty="0" err="1" smtClean="0"/>
              <a:t>higher</a:t>
            </a:r>
            <a:r>
              <a:rPr lang="pt-PT" sz="2000" dirty="0" smtClean="0"/>
              <a:t> </a:t>
            </a:r>
            <a:r>
              <a:rPr lang="pt-PT" sz="2000" dirty="0" err="1" smtClean="0"/>
              <a:t>expected</a:t>
            </a:r>
            <a:r>
              <a:rPr lang="pt-PT" sz="2000" dirty="0" smtClean="0"/>
              <a:t> </a:t>
            </a:r>
            <a:r>
              <a:rPr lang="pt-PT" sz="2000" dirty="0" err="1" smtClean="0"/>
              <a:t>returns</a:t>
            </a:r>
            <a:r>
              <a:rPr lang="pt-PT" sz="2000" dirty="0" smtClean="0"/>
              <a:t>, </a:t>
            </a:r>
            <a:r>
              <a:rPr lang="pt-PT" sz="2000" dirty="0" err="1" smtClean="0"/>
              <a:t>what</a:t>
            </a:r>
            <a:r>
              <a:rPr lang="pt-PT" sz="2000" dirty="0" smtClean="0"/>
              <a:t> </a:t>
            </a:r>
            <a:r>
              <a:rPr lang="pt-PT" sz="2000" dirty="0" err="1" smtClean="0"/>
              <a:t>pressure</a:t>
            </a:r>
            <a:r>
              <a:rPr lang="pt-PT" sz="2000" dirty="0" smtClean="0"/>
              <a:t> </a:t>
            </a:r>
            <a:r>
              <a:rPr lang="pt-PT" sz="2000" dirty="0" err="1" smtClean="0"/>
              <a:t>is</a:t>
            </a:r>
            <a:r>
              <a:rPr lang="pt-PT" sz="2000" dirty="0" smtClean="0"/>
              <a:t> </a:t>
            </a:r>
            <a:r>
              <a:rPr lang="pt-PT" sz="2000" dirty="0" err="1" smtClean="0"/>
              <a:t>placed</a:t>
            </a:r>
            <a:r>
              <a:rPr lang="pt-PT" sz="2000" dirty="0" smtClean="0"/>
              <a:t> </a:t>
            </a:r>
            <a:r>
              <a:rPr lang="pt-PT" sz="2000" dirty="0" err="1" smtClean="0"/>
              <a:t>on</a:t>
            </a:r>
            <a:r>
              <a:rPr lang="pt-PT" sz="2000" dirty="0" smtClean="0"/>
              <a:t> </a:t>
            </a:r>
            <a:r>
              <a:rPr lang="pt-PT" sz="2000" dirty="0" err="1" smtClean="0"/>
              <a:t>the</a:t>
            </a:r>
            <a:r>
              <a:rPr lang="pt-PT" sz="2000" dirty="0" smtClean="0"/>
              <a:t> </a:t>
            </a:r>
            <a:r>
              <a:rPr lang="pt-PT" sz="2000" dirty="0" err="1" smtClean="0"/>
              <a:t>current</a:t>
            </a:r>
            <a:r>
              <a:rPr lang="pt-PT" sz="2000" dirty="0" smtClean="0"/>
              <a:t> spot </a:t>
            </a:r>
            <a:r>
              <a:rPr lang="pt-PT" sz="2000" dirty="0" err="1" smtClean="0"/>
              <a:t>exchange</a:t>
            </a:r>
            <a:r>
              <a:rPr lang="pt-PT" sz="2000" dirty="0" smtClean="0"/>
              <a:t> rate?</a:t>
            </a:r>
            <a:endParaRPr lang="pt-PT" sz="2000" dirty="0"/>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4B593592-9E7C-44FA-BB9F-7700E732FC48}" type="slidenum">
              <a:rPr lang="pt-PT" sz="1400">
                <a:solidFill>
                  <a:srgbClr val="FFFFFF"/>
                </a:solidFill>
                <a:latin typeface="+mj-lt"/>
                <a:ea typeface="+mj-ea"/>
                <a:cs typeface="+mj-cs"/>
              </a:rPr>
              <a:pPr algn="ctr" fontAlgn="auto">
                <a:spcBef>
                  <a:spcPts val="0"/>
                </a:spcBef>
                <a:spcAft>
                  <a:spcPts val="0"/>
                </a:spcAft>
                <a:defRPr/>
              </a:pPr>
              <a:t>20</a:t>
            </a:fld>
            <a:endParaRPr lang="pt-PT" sz="140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2"/>
          <p:cNvSpPr>
            <a:spLocks noGrp="1"/>
          </p:cNvSpPr>
          <p:nvPr>
            <p:ph type="sldNum" sz="quarter" idx="12"/>
          </p:nvPr>
        </p:nvSpPr>
        <p:spPr/>
        <p:txBody>
          <a:bodyPr/>
          <a:lstStyle/>
          <a:p>
            <a:pPr>
              <a:defRPr/>
            </a:pPr>
            <a:fld id="{C74CF392-0ED6-49C5-82E9-4FA96CE21355}" type="slidenum">
              <a:rPr lang="pt-PT"/>
              <a:pPr>
                <a:defRPr/>
              </a:pPr>
              <a:t>21</a:t>
            </a:fld>
            <a:endParaRPr lang="pt-PT"/>
          </a:p>
        </p:txBody>
      </p:sp>
      <p:sp>
        <p:nvSpPr>
          <p:cNvPr id="9219" name="Rectangle 3"/>
          <p:cNvSpPr>
            <a:spLocks noGrp="1"/>
          </p:cNvSpPr>
          <p:nvPr>
            <p:ph type="body" idx="1"/>
          </p:nvPr>
        </p:nvSpPr>
        <p:spPr>
          <a:xfrm>
            <a:off x="914400" y="620713"/>
            <a:ext cx="7772400" cy="5399087"/>
          </a:xfrm>
        </p:spPr>
        <p:txBody>
          <a:bodyPr/>
          <a:lstStyle/>
          <a:p>
            <a:r>
              <a:rPr lang="en-US" dirty="0" smtClean="0"/>
              <a:t>Empirical tests of the parity conditions</a:t>
            </a:r>
          </a:p>
          <a:p>
            <a:pPr lvl="1">
              <a:spcBef>
                <a:spcPts val="1400"/>
              </a:spcBef>
              <a:buFont typeface="Wingdings" pitchFamily="2" charset="2"/>
              <a:buChar char="§"/>
            </a:pPr>
            <a:r>
              <a:rPr lang="en-US" u="sng" dirty="0" smtClean="0"/>
              <a:t>Covered Interest Parity</a:t>
            </a:r>
          </a:p>
          <a:p>
            <a:pPr lvl="2">
              <a:spcBef>
                <a:spcPts val="800"/>
              </a:spcBef>
              <a:buFont typeface="Wingdings" pitchFamily="2" charset="2"/>
              <a:buChar char="§"/>
            </a:pPr>
            <a:r>
              <a:rPr lang="en-US" sz="2100" dirty="0" smtClean="0"/>
              <a:t>The premium must be approximately equal to the interest rate differential </a:t>
            </a:r>
          </a:p>
          <a:p>
            <a:pPr lvl="2">
              <a:spcBef>
                <a:spcPts val="800"/>
              </a:spcBef>
              <a:buFont typeface="Wingdings" pitchFamily="2" charset="2"/>
              <a:buChar char="§"/>
            </a:pPr>
            <a:r>
              <a:rPr lang="en-US" sz="2100" dirty="0" smtClean="0"/>
              <a:t>All variables are directly observable. </a:t>
            </a:r>
          </a:p>
          <a:p>
            <a:pPr lvl="2">
              <a:spcBef>
                <a:spcPts val="800"/>
              </a:spcBef>
              <a:buFont typeface="Wingdings" pitchFamily="2" charset="2"/>
              <a:buChar char="§"/>
            </a:pPr>
            <a:r>
              <a:rPr lang="en-US" sz="2100" dirty="0" smtClean="0"/>
              <a:t>Need to use compatible  financial assets when comparing the interest rates (maturity and risk). For example, assets that are issued by the same institution but in different currencies so that the only risk is foreign exchange risk.</a:t>
            </a:r>
          </a:p>
          <a:p>
            <a:pPr lvl="2">
              <a:spcBef>
                <a:spcPts val="800"/>
              </a:spcBef>
              <a:buFont typeface="Wingdings" pitchFamily="2" charset="2"/>
              <a:buChar char="§"/>
            </a:pPr>
            <a:r>
              <a:rPr lang="en-US" sz="2100" dirty="0" smtClean="0"/>
              <a:t>Findings: without capital controls, parity tends to hold. </a:t>
            </a:r>
          </a:p>
          <a:p>
            <a:pPr lvl="2">
              <a:spcBef>
                <a:spcPts val="800"/>
              </a:spcBef>
              <a:buFont typeface="Wingdings" pitchFamily="2" charset="2"/>
              <a:buChar char="§"/>
            </a:pPr>
            <a:r>
              <a:rPr lang="en-GB" sz="2100" dirty="0" smtClean="0"/>
              <a:t>Transactions </a:t>
            </a:r>
            <a:r>
              <a:rPr lang="en-GB" sz="2100" dirty="0"/>
              <a:t>cost, diﬀerential taxation </a:t>
            </a:r>
            <a:r>
              <a:rPr lang="en-GB" sz="2100" dirty="0" smtClean="0"/>
              <a:t>across countries </a:t>
            </a:r>
            <a:r>
              <a:rPr lang="en-GB" sz="2100" dirty="0"/>
              <a:t>on the returns from investing in ﬁnancial markets, </a:t>
            </a:r>
            <a:r>
              <a:rPr lang="en-GB" sz="2100" dirty="0" smtClean="0"/>
              <a:t>and </a:t>
            </a:r>
            <a:r>
              <a:rPr lang="en-GB" sz="2100" dirty="0"/>
              <a:t>political risk involved in investing in diﬀerent </a:t>
            </a:r>
            <a:r>
              <a:rPr lang="en-GB" sz="2100" dirty="0" smtClean="0"/>
              <a:t>countries justify deviations from CIP. </a:t>
            </a:r>
            <a:r>
              <a:rPr lang="en-GB" sz="2100" dirty="0"/>
              <a:t>However, these deviations are small enough to assume that CIP holds </a:t>
            </a:r>
            <a:r>
              <a:rPr lang="en-GB" sz="2100" dirty="0" smtClean="0"/>
              <a:t>true. </a:t>
            </a:r>
            <a:endParaRPr lang="en-US" sz="21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sz="quarter" idx="1"/>
          </p:nvPr>
        </p:nvSpPr>
        <p:spPr>
          <a:xfrm>
            <a:off x="914400" y="500063"/>
            <a:ext cx="7772400" cy="5519737"/>
          </a:xfrm>
        </p:spPr>
        <p:txBody>
          <a:bodyPr/>
          <a:lstStyle/>
          <a:p>
            <a:pPr>
              <a:spcAft>
                <a:spcPts val="1800"/>
              </a:spcAft>
              <a:buFont typeface="Wingdings 2" pitchFamily="18" charset="2"/>
              <a:buChar char=""/>
            </a:pPr>
            <a:r>
              <a:rPr lang="pt-PT" dirty="0" err="1" smtClean="0"/>
              <a:t>Transaction</a:t>
            </a:r>
            <a:r>
              <a:rPr lang="pt-PT" dirty="0" smtClean="0"/>
              <a:t> </a:t>
            </a:r>
            <a:r>
              <a:rPr lang="pt-PT" dirty="0" err="1" smtClean="0"/>
              <a:t>Costs</a:t>
            </a:r>
            <a:endParaRPr lang="pt-PT" dirty="0" smtClean="0"/>
          </a:p>
          <a:p>
            <a:pPr lvl="1">
              <a:spcAft>
                <a:spcPts val="1800"/>
              </a:spcAft>
              <a:buFont typeface="Wingdings" pitchFamily="2" charset="2"/>
              <a:buChar char="§"/>
            </a:pPr>
            <a:r>
              <a:rPr lang="pt-PT" sz="2200" dirty="0" err="1" smtClean="0"/>
              <a:t>Taking</a:t>
            </a:r>
            <a:r>
              <a:rPr lang="pt-PT" sz="2200" dirty="0" smtClean="0"/>
              <a:t> </a:t>
            </a:r>
            <a:r>
              <a:rPr lang="pt-PT" sz="2200" dirty="0" err="1" smtClean="0"/>
              <a:t>the</a:t>
            </a:r>
            <a:r>
              <a:rPr lang="pt-PT" sz="2200" dirty="0" smtClean="0"/>
              <a:t> case </a:t>
            </a:r>
            <a:r>
              <a:rPr lang="pt-PT" sz="2200" dirty="0" err="1" smtClean="0"/>
              <a:t>when</a:t>
            </a:r>
            <a:r>
              <a:rPr lang="pt-PT" sz="2200" dirty="0" smtClean="0"/>
              <a:t> </a:t>
            </a:r>
            <a:r>
              <a:rPr lang="pt-PT" sz="2200" dirty="0" err="1" smtClean="0"/>
              <a:t>it</a:t>
            </a:r>
            <a:r>
              <a:rPr lang="pt-PT" sz="2200" dirty="0" smtClean="0"/>
              <a:t> </a:t>
            </a:r>
            <a:r>
              <a:rPr lang="pt-PT" sz="2200" dirty="0" err="1" smtClean="0"/>
              <a:t>compensates</a:t>
            </a:r>
            <a:r>
              <a:rPr lang="pt-PT" sz="2200" dirty="0" smtClean="0"/>
              <a:t> to </a:t>
            </a:r>
            <a:r>
              <a:rPr lang="pt-PT" sz="2200" dirty="0" err="1" smtClean="0"/>
              <a:t>borrow</a:t>
            </a:r>
            <a:r>
              <a:rPr lang="pt-PT" sz="2200" dirty="0" smtClean="0"/>
              <a:t> in N to </a:t>
            </a:r>
            <a:r>
              <a:rPr lang="pt-PT" sz="2200" dirty="0" err="1" smtClean="0"/>
              <a:t>invest</a:t>
            </a:r>
            <a:r>
              <a:rPr lang="pt-PT" sz="2200" dirty="0" smtClean="0"/>
              <a:t> in J: </a:t>
            </a:r>
            <a:r>
              <a:rPr lang="en-GB" sz="2200" dirty="0" smtClean="0">
                <a:cs typeface="Times New Roman" pitchFamily="18" charset="0"/>
              </a:rPr>
              <a:t>(1+i</a:t>
            </a:r>
            <a:r>
              <a:rPr lang="en-GB" sz="2200" baseline="-25000" dirty="0" smtClean="0">
                <a:cs typeface="Times New Roman" pitchFamily="18" charset="0"/>
              </a:rPr>
              <a:t>J</a:t>
            </a:r>
            <a:r>
              <a:rPr lang="en-GB" sz="2200" dirty="0" smtClean="0">
                <a:cs typeface="Times New Roman" pitchFamily="18" charset="0"/>
              </a:rPr>
              <a:t>).F(j/n)/S(j/n) – (1+i</a:t>
            </a:r>
            <a:r>
              <a:rPr lang="en-GB" sz="2200" baseline="-25000" dirty="0" smtClean="0">
                <a:cs typeface="Times New Roman" pitchFamily="18" charset="0"/>
              </a:rPr>
              <a:t>N</a:t>
            </a:r>
            <a:r>
              <a:rPr lang="en-GB" sz="2200" dirty="0" smtClean="0">
                <a:cs typeface="Times New Roman" pitchFamily="18" charset="0"/>
              </a:rPr>
              <a:t>) &gt; 0 </a:t>
            </a:r>
          </a:p>
          <a:p>
            <a:pPr lvl="1">
              <a:spcBef>
                <a:spcPts val="0"/>
              </a:spcBef>
              <a:spcAft>
                <a:spcPts val="600"/>
              </a:spcAft>
              <a:buFont typeface="Wingdings" pitchFamily="2" charset="2"/>
              <a:buChar char="§"/>
            </a:pPr>
            <a:r>
              <a:rPr lang="en-GB" sz="2200" dirty="0" smtClean="0">
                <a:cs typeface="Times New Roman" pitchFamily="18" charset="0"/>
              </a:rPr>
              <a:t>The arbitrageur borrows at  </a:t>
            </a:r>
            <a:r>
              <a:rPr lang="en-GB" sz="2200" dirty="0" err="1" smtClean="0">
                <a:cs typeface="Times New Roman" pitchFamily="18" charset="0"/>
              </a:rPr>
              <a:t>i</a:t>
            </a:r>
            <a:r>
              <a:rPr lang="en-GB" sz="2200" baseline="-25000" dirty="0" err="1" smtClean="0">
                <a:cs typeface="Times New Roman" pitchFamily="18" charset="0"/>
              </a:rPr>
              <a:t>N</a:t>
            </a:r>
            <a:r>
              <a:rPr lang="en-GB" sz="2200" baseline="30000" dirty="0" err="1" smtClean="0">
                <a:cs typeface="Times New Roman" pitchFamily="18" charset="0"/>
              </a:rPr>
              <a:t>a</a:t>
            </a:r>
            <a:r>
              <a:rPr lang="en-GB" sz="2200" dirty="0" smtClean="0">
                <a:cs typeface="Times New Roman" pitchFamily="18" charset="0"/>
              </a:rPr>
              <a:t> and invests at </a:t>
            </a:r>
            <a:r>
              <a:rPr lang="en-GB" sz="2200" dirty="0" err="1" smtClean="0">
                <a:cs typeface="Times New Roman" pitchFamily="18" charset="0"/>
              </a:rPr>
              <a:t>i</a:t>
            </a:r>
            <a:r>
              <a:rPr lang="en-GB" sz="2200" baseline="-25000" dirty="0" err="1" smtClean="0">
                <a:cs typeface="Times New Roman" pitchFamily="18" charset="0"/>
              </a:rPr>
              <a:t>J</a:t>
            </a:r>
            <a:r>
              <a:rPr lang="en-GB" sz="2200" baseline="30000" dirty="0" err="1" smtClean="0">
                <a:cs typeface="Times New Roman" pitchFamily="18" charset="0"/>
              </a:rPr>
              <a:t>b</a:t>
            </a:r>
            <a:r>
              <a:rPr lang="en-GB" sz="2200" baseline="30000" dirty="0" smtClean="0">
                <a:cs typeface="Times New Roman" pitchFamily="18" charset="0"/>
              </a:rPr>
              <a:t> </a:t>
            </a:r>
          </a:p>
          <a:p>
            <a:pPr marL="319088" lvl="1" indent="0">
              <a:spcAft>
                <a:spcPts val="1800"/>
              </a:spcAft>
              <a:buNone/>
            </a:pPr>
            <a:r>
              <a:rPr lang="en-GB" sz="2200" dirty="0" smtClean="0">
                <a:cs typeface="Times New Roman" pitchFamily="18" charset="0"/>
              </a:rPr>
              <a:t> Also, he purchases currency j spot at a foreign exchange rate S</a:t>
            </a:r>
            <a:r>
              <a:rPr lang="en-GB" dirty="0" smtClean="0">
                <a:cs typeface="Times New Roman" pitchFamily="18" charset="0"/>
              </a:rPr>
              <a:t>(j/n)</a:t>
            </a:r>
            <a:r>
              <a:rPr lang="en-GB" baseline="30000" dirty="0" smtClean="0">
                <a:cs typeface="Times New Roman" pitchFamily="18" charset="0"/>
              </a:rPr>
              <a:t>a</a:t>
            </a:r>
            <a:r>
              <a:rPr lang="en-GB" dirty="0" smtClean="0">
                <a:cs typeface="Times New Roman" pitchFamily="18" charset="0"/>
              </a:rPr>
              <a:t>,  and sells it forward </a:t>
            </a:r>
            <a:r>
              <a:rPr lang="en-GB" sz="2200" dirty="0" smtClean="0">
                <a:cs typeface="Times New Roman" pitchFamily="18" charset="0"/>
              </a:rPr>
              <a:t> at  F(j/n)</a:t>
            </a:r>
            <a:r>
              <a:rPr lang="en-GB" sz="2200" baseline="30000" dirty="0" smtClean="0">
                <a:cs typeface="Times New Roman" pitchFamily="18" charset="0"/>
              </a:rPr>
              <a:t> b</a:t>
            </a:r>
            <a:r>
              <a:rPr lang="en-GB" sz="2200" dirty="0" smtClean="0">
                <a:cs typeface="Times New Roman" pitchFamily="18" charset="0"/>
              </a:rPr>
              <a:t>. </a:t>
            </a:r>
          </a:p>
          <a:p>
            <a:pPr lvl="1">
              <a:spcAft>
                <a:spcPts val="1800"/>
              </a:spcAft>
              <a:buFont typeface="Wingdings" pitchFamily="2" charset="2"/>
              <a:buChar char="§"/>
            </a:pPr>
            <a:r>
              <a:rPr lang="en-GB" sz="2200" dirty="0" smtClean="0">
                <a:cs typeface="Times New Roman" pitchFamily="18" charset="0"/>
              </a:rPr>
              <a:t>This reduces profits.</a:t>
            </a:r>
          </a:p>
          <a:p>
            <a:pPr>
              <a:spcAft>
                <a:spcPts val="1800"/>
              </a:spcAft>
              <a:buSzPct val="125000"/>
              <a:buFont typeface="Arial" pitchFamily="34" charset="0"/>
              <a:buChar char="•"/>
            </a:pPr>
            <a:endParaRPr lang="pt-PT" dirty="0" smtClean="0"/>
          </a:p>
          <a:p>
            <a:endParaRPr lang="pt-PT" dirty="0" smtClean="0"/>
          </a:p>
        </p:txBody>
      </p:sp>
      <p:sp>
        <p:nvSpPr>
          <p:cNvPr id="4" name="Slide Number Placeholder 3"/>
          <p:cNvSpPr>
            <a:spLocks noGrp="1"/>
          </p:cNvSpPr>
          <p:nvPr>
            <p:ph type="sldNum" sz="quarter" idx="12"/>
          </p:nvPr>
        </p:nvSpPr>
        <p:spPr/>
        <p:txBody>
          <a:bodyPr/>
          <a:lstStyle/>
          <a:p>
            <a:pPr>
              <a:defRPr/>
            </a:pPr>
            <a:fld id="{9C3B92B4-3DA7-4297-B6D3-228932660F30}" type="slidenum">
              <a:rPr lang="pt-PT" smtClean="0"/>
              <a:pPr>
                <a:defRPr/>
              </a:pPr>
              <a:t>22</a:t>
            </a:fld>
            <a:endParaRPr lang="pt-PT"/>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F247FEBD-148E-4994-8739-E70F1EA212FB}" type="slidenum">
              <a:rPr lang="pt-PT" smtClean="0"/>
              <a:pPr>
                <a:defRPr/>
              </a:pPr>
              <a:t>23</a:t>
            </a:fld>
            <a:endParaRPr lang="pt-PT"/>
          </a:p>
        </p:txBody>
      </p:sp>
      <p:pic>
        <p:nvPicPr>
          <p:cNvPr id="11267" name="Picture 2"/>
          <p:cNvPicPr>
            <a:picLocks noGrp="1" noChangeAspect="1" noChangeArrowheads="1"/>
          </p:cNvPicPr>
          <p:nvPr>
            <p:ph sz="quarter" idx="1"/>
          </p:nvPr>
        </p:nvPicPr>
        <p:blipFill>
          <a:blip r:embed="rId3" cstate="print"/>
          <a:srcRect/>
          <a:stretch>
            <a:fillRect/>
          </a:stretch>
        </p:blipFill>
        <p:spPr>
          <a:xfrm>
            <a:off x="914400" y="936625"/>
            <a:ext cx="7772400" cy="4718050"/>
          </a:xfrm>
          <a:noFill/>
        </p:spPr>
      </p:pic>
      <p:pic>
        <p:nvPicPr>
          <p:cNvPr id="11268" name="Picture 5"/>
          <p:cNvPicPr>
            <a:picLocks noChangeAspect="1" noChangeArrowheads="1"/>
          </p:cNvPicPr>
          <p:nvPr/>
        </p:nvPicPr>
        <p:blipFill>
          <a:blip r:embed="rId4" cstate="print"/>
          <a:srcRect/>
          <a:stretch>
            <a:fillRect/>
          </a:stretch>
        </p:blipFill>
        <p:spPr bwMode="auto">
          <a:xfrm>
            <a:off x="6643688" y="5643563"/>
            <a:ext cx="1743075" cy="5334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2E0EC1E4-280D-426C-9758-D335BFA52A8D}" type="slidenum">
              <a:rPr lang="pt-PT" smtClean="0"/>
              <a:pPr>
                <a:defRPr/>
              </a:pPr>
              <a:t>24</a:t>
            </a:fld>
            <a:endParaRPr lang="pt-PT"/>
          </a:p>
        </p:txBody>
      </p:sp>
      <p:pic>
        <p:nvPicPr>
          <p:cNvPr id="12291" name="Picture 2"/>
          <p:cNvPicPr>
            <a:picLocks noGrp="1" noChangeAspect="1" noChangeArrowheads="1"/>
          </p:cNvPicPr>
          <p:nvPr>
            <p:ph sz="quarter" idx="1"/>
          </p:nvPr>
        </p:nvPicPr>
        <p:blipFill>
          <a:blip r:embed="rId3" cstate="print"/>
          <a:srcRect/>
          <a:stretch>
            <a:fillRect/>
          </a:stretch>
        </p:blipFill>
        <p:spPr>
          <a:xfrm>
            <a:off x="914400" y="863600"/>
            <a:ext cx="7772400" cy="4721225"/>
          </a:xfrm>
          <a:noFill/>
        </p:spPr>
      </p:pic>
      <p:pic>
        <p:nvPicPr>
          <p:cNvPr id="12292" name="Picture 3"/>
          <p:cNvPicPr>
            <a:picLocks noChangeAspect="1" noChangeArrowheads="1"/>
          </p:cNvPicPr>
          <p:nvPr/>
        </p:nvPicPr>
        <p:blipFill>
          <a:blip r:embed="rId4" cstate="print"/>
          <a:srcRect/>
          <a:stretch>
            <a:fillRect/>
          </a:stretch>
        </p:blipFill>
        <p:spPr bwMode="auto">
          <a:xfrm>
            <a:off x="5643563" y="5572125"/>
            <a:ext cx="2571750" cy="428625"/>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2"/>
          <p:cNvSpPr>
            <a:spLocks noGrp="1"/>
          </p:cNvSpPr>
          <p:nvPr>
            <p:ph type="sldNum" sz="quarter" idx="12"/>
          </p:nvPr>
        </p:nvSpPr>
        <p:spPr/>
        <p:txBody>
          <a:bodyPr/>
          <a:lstStyle/>
          <a:p>
            <a:pPr>
              <a:defRPr/>
            </a:pPr>
            <a:fld id="{08D49E88-331D-4F66-8B39-E211CC5581ED}" type="slidenum">
              <a:rPr lang="pt-PT"/>
              <a:pPr>
                <a:defRPr/>
              </a:pPr>
              <a:t>25</a:t>
            </a:fld>
            <a:endParaRPr lang="pt-PT"/>
          </a:p>
        </p:txBody>
      </p:sp>
      <p:sp>
        <p:nvSpPr>
          <p:cNvPr id="13315" name="Rectangle 3"/>
          <p:cNvSpPr>
            <a:spLocks noGrp="1"/>
          </p:cNvSpPr>
          <p:nvPr>
            <p:ph type="body" idx="1"/>
          </p:nvPr>
        </p:nvSpPr>
        <p:spPr>
          <a:xfrm>
            <a:off x="914400" y="333375"/>
            <a:ext cx="7772400" cy="5903937"/>
          </a:xfrm>
        </p:spPr>
        <p:txBody>
          <a:bodyPr/>
          <a:lstStyle/>
          <a:p>
            <a:pPr lvl="1">
              <a:spcBef>
                <a:spcPts val="800"/>
              </a:spcBef>
              <a:buFont typeface="Wingdings" pitchFamily="2" charset="2"/>
              <a:buChar char="§"/>
            </a:pPr>
            <a:r>
              <a:rPr lang="en-US" u="sng" dirty="0" smtClean="0"/>
              <a:t>Uncovered Interest Rate Parity</a:t>
            </a:r>
          </a:p>
          <a:p>
            <a:pPr lvl="2">
              <a:spcBef>
                <a:spcPts val="800"/>
              </a:spcBef>
              <a:buFont typeface="Wingdings" pitchFamily="2" charset="2"/>
              <a:buChar char="§"/>
            </a:pPr>
            <a:r>
              <a:rPr lang="en-US" sz="2100" dirty="0" smtClean="0"/>
              <a:t>The expected appreciation rate of the currency must be approximately equal to the interest rate differential. </a:t>
            </a:r>
          </a:p>
          <a:p>
            <a:pPr lvl="2">
              <a:spcBef>
                <a:spcPts val="800"/>
              </a:spcBef>
              <a:buFont typeface="Wingdings" pitchFamily="2" charset="2"/>
              <a:buChar char="§"/>
            </a:pPr>
            <a:r>
              <a:rPr lang="en-US" sz="2100" dirty="0" smtClean="0"/>
              <a:t>A higher interest rate in one country is compatible with an expected depreciation of that country’s currency. </a:t>
            </a:r>
          </a:p>
          <a:p>
            <a:pPr lvl="2">
              <a:spcBef>
                <a:spcPts val="800"/>
              </a:spcBef>
              <a:buFont typeface="Wingdings" pitchFamily="2" charset="2"/>
              <a:buChar char="§"/>
            </a:pPr>
            <a:r>
              <a:rPr lang="en-US" sz="2100" dirty="0" smtClean="0"/>
              <a:t>Not all the variables are directly observable: the expected foreign exchange rate.</a:t>
            </a:r>
          </a:p>
          <a:p>
            <a:pPr lvl="2">
              <a:lnSpc>
                <a:spcPct val="150000"/>
              </a:lnSpc>
              <a:spcBef>
                <a:spcPts val="800"/>
              </a:spcBef>
              <a:buFont typeface="Wingdings" pitchFamily="2" charset="2"/>
              <a:buChar char="§"/>
            </a:pPr>
            <a:r>
              <a:rPr lang="en-US" sz="2100" dirty="0" smtClean="0"/>
              <a:t>Solutions:</a:t>
            </a:r>
          </a:p>
          <a:p>
            <a:pPr lvl="3">
              <a:spcBef>
                <a:spcPts val="800"/>
              </a:spcBef>
              <a:buFont typeface="Wingdings" pitchFamily="2" charset="2"/>
              <a:buChar char="§"/>
            </a:pPr>
            <a:r>
              <a:rPr lang="en-US" sz="2100" dirty="0" smtClean="0"/>
              <a:t>Ask.</a:t>
            </a:r>
          </a:p>
          <a:p>
            <a:pPr lvl="3">
              <a:spcBef>
                <a:spcPts val="800"/>
              </a:spcBef>
              <a:buFont typeface="Wingdings" pitchFamily="2" charset="2"/>
              <a:buChar char="§"/>
            </a:pPr>
            <a:r>
              <a:rPr lang="en-US" sz="2100" dirty="0" smtClean="0"/>
              <a:t>Examine actual  returns on uncovered international investments. If expected uncovered returns are usually (on average) at parity,  over a large nr of investments the actual uncovered differentials should </a:t>
            </a:r>
            <a:r>
              <a:rPr lang="en-US" sz="2100" dirty="0"/>
              <a:t>b</a:t>
            </a:r>
            <a:r>
              <a:rPr lang="en-US" sz="2100" dirty="0" smtClean="0"/>
              <a:t>e approximately zero on average. Frequently, this is not found.</a:t>
            </a:r>
            <a:endParaRPr lang="pt-PT" dirty="0" smtClean="0"/>
          </a:p>
          <a:p>
            <a:pPr lvl="2">
              <a:spcBef>
                <a:spcPts val="800"/>
              </a:spcBef>
              <a:buFont typeface="Wingdings" pitchFamily="2" charset="2"/>
              <a:buChar char="§"/>
            </a:pPr>
            <a:endParaRPr lang="pt-PT" dirty="0" smtClean="0"/>
          </a:p>
          <a:p>
            <a:pPr lvl="2">
              <a:spcBef>
                <a:spcPts val="800"/>
              </a:spcBef>
              <a:buFont typeface="Wingdings" pitchFamily="2" charset="2"/>
              <a:buChar char="§"/>
            </a:pPr>
            <a:endParaRPr lang="pt-PT" u="sng" dirty="0" smtClean="0"/>
          </a:p>
          <a:p>
            <a:endParaRPr lang="pt-PT"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404664"/>
            <a:ext cx="7772400" cy="5615136"/>
          </a:xfrm>
        </p:spPr>
        <p:txBody>
          <a:bodyPr/>
          <a:lstStyle/>
          <a:p>
            <a:r>
              <a:rPr lang="en-GB" sz="2200" dirty="0" smtClean="0"/>
              <a:t>Studies - UIP </a:t>
            </a:r>
            <a:r>
              <a:rPr lang="en-GB" sz="2200" dirty="0"/>
              <a:t>does not hold in the data especially for the industrialized countries. </a:t>
            </a:r>
            <a:r>
              <a:rPr lang="en-GB" sz="2200" dirty="0" smtClean="0"/>
              <a:t>Percentage </a:t>
            </a:r>
            <a:r>
              <a:rPr lang="en-GB" sz="2200" dirty="0"/>
              <a:t>change in expected future </a:t>
            </a:r>
            <a:r>
              <a:rPr lang="en-GB" sz="2200" dirty="0" smtClean="0"/>
              <a:t>spot rate </a:t>
            </a:r>
            <a:r>
              <a:rPr lang="en-GB" sz="2200" dirty="0"/>
              <a:t>is not equal to interest </a:t>
            </a:r>
            <a:r>
              <a:rPr lang="en-GB" sz="2200" dirty="0" smtClean="0"/>
              <a:t>diﬀerential.</a:t>
            </a:r>
          </a:p>
          <a:p>
            <a:pPr marL="273050" lvl="1" indent="-273050">
              <a:spcBef>
                <a:spcPts val="575"/>
              </a:spcBef>
              <a:buClr>
                <a:schemeClr val="accent1"/>
              </a:buClr>
            </a:pPr>
            <a:r>
              <a:rPr lang="en-US" sz="2100" dirty="0"/>
              <a:t>If the two parity conditions hold, then </a:t>
            </a:r>
            <a:r>
              <a:rPr lang="en-US" sz="2100" dirty="0" err="1"/>
              <a:t>F</a:t>
            </a:r>
            <a:r>
              <a:rPr lang="en-US" sz="2100" baseline="-25000" dirty="0" err="1"/>
              <a:t>t,t+h</a:t>
            </a:r>
            <a:r>
              <a:rPr lang="en-US" sz="2100" baseline="-25000" dirty="0"/>
              <a:t> </a:t>
            </a:r>
            <a:r>
              <a:rPr lang="en-US" sz="2100" dirty="0"/>
              <a:t>= </a:t>
            </a:r>
            <a:r>
              <a:rPr lang="en-US" sz="2100" dirty="0" err="1" smtClean="0"/>
              <a:t>S</a:t>
            </a:r>
            <a:r>
              <a:rPr lang="en-US" sz="2100" baseline="30000" dirty="0" err="1" smtClean="0"/>
              <a:t>e</a:t>
            </a:r>
            <a:r>
              <a:rPr lang="en-US" sz="2100" baseline="-25000" dirty="0" err="1" smtClean="0"/>
              <a:t>t,t+h</a:t>
            </a:r>
            <a:r>
              <a:rPr lang="en-US" sz="2100" baseline="-25000" dirty="0" smtClean="0"/>
              <a:t> </a:t>
            </a:r>
            <a:r>
              <a:rPr lang="en-US" sz="2100" dirty="0" smtClean="0"/>
              <a:t>. </a:t>
            </a:r>
          </a:p>
          <a:p>
            <a:pPr marL="273050" lvl="1" indent="-273050">
              <a:spcBef>
                <a:spcPts val="575"/>
              </a:spcBef>
              <a:buClr>
                <a:schemeClr val="accent1"/>
              </a:buClr>
            </a:pPr>
            <a:endParaRPr lang="en-US" sz="2100" baseline="-25000" dirty="0"/>
          </a:p>
          <a:p>
            <a:pPr marL="273050" lvl="1" indent="-273050">
              <a:spcBef>
                <a:spcPts val="575"/>
              </a:spcBef>
              <a:buClr>
                <a:schemeClr val="accent1"/>
              </a:buClr>
            </a:pPr>
            <a:r>
              <a:rPr lang="en-US" sz="2100" dirty="0" smtClean="0"/>
              <a:t>Explanations for deviations from UIP:</a:t>
            </a:r>
          </a:p>
          <a:p>
            <a:pPr marL="617537" lvl="2" indent="-342900">
              <a:spcBef>
                <a:spcPts val="575"/>
              </a:spcBef>
              <a:buClr>
                <a:schemeClr val="accent2"/>
              </a:buClr>
              <a:buFont typeface="Wingdings" pitchFamily="2" charset="2"/>
              <a:buChar char="§"/>
            </a:pPr>
            <a:r>
              <a:rPr lang="en-GB" b="1" dirty="0" smtClean="0"/>
              <a:t>Expectations </a:t>
            </a:r>
            <a:r>
              <a:rPr lang="en-GB" dirty="0" smtClean="0"/>
              <a:t>Investors </a:t>
            </a:r>
            <a:r>
              <a:rPr lang="en-GB" dirty="0"/>
              <a:t>are systematically making mistakes </a:t>
            </a:r>
            <a:r>
              <a:rPr lang="en-GB" dirty="0" smtClean="0"/>
              <a:t>in predicting </a:t>
            </a:r>
            <a:r>
              <a:rPr lang="en-GB" dirty="0"/>
              <a:t>the future value of spot exchange rate. </a:t>
            </a:r>
            <a:r>
              <a:rPr lang="en-GB" dirty="0" smtClean="0"/>
              <a:t>Why </a:t>
            </a:r>
            <a:r>
              <a:rPr lang="en-GB" dirty="0"/>
              <a:t>especially over longer time periods </a:t>
            </a:r>
            <a:r>
              <a:rPr lang="en-GB" dirty="0" smtClean="0"/>
              <a:t>do investors make big </a:t>
            </a:r>
            <a:r>
              <a:rPr lang="en-GB" dirty="0"/>
              <a:t>mistakes in a systematic </a:t>
            </a:r>
            <a:r>
              <a:rPr lang="en-GB" dirty="0" smtClean="0"/>
              <a:t>fashion? Over </a:t>
            </a:r>
            <a:r>
              <a:rPr lang="en-GB" dirty="0"/>
              <a:t>time at least </a:t>
            </a:r>
            <a:r>
              <a:rPr lang="en-GB" dirty="0" smtClean="0"/>
              <a:t>errors should </a:t>
            </a:r>
            <a:r>
              <a:rPr lang="en-GB" dirty="0"/>
              <a:t>shrink </a:t>
            </a:r>
            <a:r>
              <a:rPr lang="en-GB" dirty="0" smtClean="0"/>
              <a:t>so that deviations </a:t>
            </a:r>
            <a:r>
              <a:rPr lang="en-GB" dirty="0"/>
              <a:t>from UIP </a:t>
            </a:r>
            <a:r>
              <a:rPr lang="en-GB" dirty="0" smtClean="0"/>
              <a:t>became </a:t>
            </a:r>
            <a:r>
              <a:rPr lang="en-GB" dirty="0"/>
              <a:t>smaller</a:t>
            </a:r>
            <a:r>
              <a:rPr lang="en-GB" dirty="0" smtClean="0"/>
              <a:t>.</a:t>
            </a:r>
          </a:p>
          <a:p>
            <a:pPr marL="617537" lvl="2" indent="-342900">
              <a:spcBef>
                <a:spcPts val="575"/>
              </a:spcBef>
              <a:buClr>
                <a:schemeClr val="accent2"/>
              </a:buClr>
              <a:buFont typeface="Wingdings" pitchFamily="2" charset="2"/>
              <a:buChar char="§"/>
            </a:pPr>
            <a:r>
              <a:rPr lang="en-US" b="1" dirty="0" smtClean="0"/>
              <a:t>Risk aversion</a:t>
            </a:r>
            <a:r>
              <a:rPr lang="en-US" dirty="0" smtClean="0"/>
              <a:t>: </a:t>
            </a:r>
            <a:r>
              <a:rPr lang="en-GB" dirty="0"/>
              <a:t>there should be a premium to take a risk </a:t>
            </a:r>
            <a:r>
              <a:rPr lang="en-GB" dirty="0" smtClean="0"/>
              <a:t>by not </a:t>
            </a:r>
            <a:r>
              <a:rPr lang="en-GB" dirty="0"/>
              <a:t>covering the </a:t>
            </a:r>
            <a:r>
              <a:rPr lang="en-GB" dirty="0" smtClean="0"/>
              <a:t>investment. UIP takes into account only expected return.</a:t>
            </a:r>
          </a:p>
          <a:p>
            <a:pPr marL="549275" lvl="3" indent="0">
              <a:spcBef>
                <a:spcPts val="575"/>
              </a:spcBef>
              <a:buClr>
                <a:schemeClr val="accent2"/>
              </a:buClr>
              <a:buNone/>
            </a:pPr>
            <a:r>
              <a:rPr lang="en-US" dirty="0" smtClean="0"/>
              <a:t>Uncovered </a:t>
            </a:r>
            <a:r>
              <a:rPr lang="en-US" dirty="0"/>
              <a:t>Interest Differential = f(</a:t>
            </a:r>
            <a:r>
              <a:rPr lang="en-US" dirty="0" err="1"/>
              <a:t>risk,riskaversion</a:t>
            </a:r>
            <a:r>
              <a:rPr lang="en-US" dirty="0"/>
              <a:t>) </a:t>
            </a:r>
            <a:endParaRPr lang="en-US" dirty="0" smtClean="0"/>
          </a:p>
          <a:p>
            <a:pPr>
              <a:buClr>
                <a:schemeClr val="accent2"/>
              </a:buClr>
              <a:buFont typeface="Wingdings" pitchFamily="2" charset="2"/>
              <a:buChar char="§"/>
            </a:pPr>
            <a:endParaRPr lang="en-GB" dirty="0" smtClean="0"/>
          </a:p>
          <a:p>
            <a:endParaRPr lang="en-GB" dirty="0"/>
          </a:p>
        </p:txBody>
      </p:sp>
      <p:sp>
        <p:nvSpPr>
          <p:cNvPr id="4" name="Slide Number Placeholder 3"/>
          <p:cNvSpPr>
            <a:spLocks noGrp="1"/>
          </p:cNvSpPr>
          <p:nvPr>
            <p:ph type="sldNum" sz="quarter" idx="12"/>
          </p:nvPr>
        </p:nvSpPr>
        <p:spPr/>
        <p:txBody>
          <a:bodyPr/>
          <a:lstStyle/>
          <a:p>
            <a:pPr>
              <a:defRPr/>
            </a:pPr>
            <a:fld id="{8FE18B45-3ECE-435F-B626-64AE7F3FEB85}" type="slidenum">
              <a:rPr lang="pt-PT" smtClean="0"/>
              <a:pPr>
                <a:defRPr/>
              </a:pPr>
              <a:t>26</a:t>
            </a:fld>
            <a:endParaRPr lang="pt-PT"/>
          </a:p>
        </p:txBody>
      </p:sp>
    </p:spTree>
    <p:extLst>
      <p:ext uri="{BB962C8B-B14F-4D97-AF65-F5344CB8AC3E}">
        <p14:creationId xmlns:p14="http://schemas.microsoft.com/office/powerpoint/2010/main" val="19300545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500063"/>
            <a:ext cx="7772400" cy="5786437"/>
          </a:xfrm>
        </p:spPr>
        <p:txBody>
          <a:bodyPr/>
          <a:lstStyle/>
          <a:p>
            <a:pPr marL="342900" lvl="2" indent="-342900">
              <a:spcBef>
                <a:spcPts val="575"/>
              </a:spcBef>
              <a:buClr>
                <a:schemeClr val="accent2"/>
              </a:buClr>
              <a:buFont typeface="Wingdings" pitchFamily="2" charset="2"/>
              <a:buChar char="§"/>
              <a:defRPr/>
            </a:pPr>
            <a:r>
              <a:rPr lang="en-GB" b="1" dirty="0"/>
              <a:t>Limited participation </a:t>
            </a:r>
            <a:r>
              <a:rPr lang="en-GB" dirty="0"/>
              <a:t>in the FX market: only a subset of potential investors is active in a given period. </a:t>
            </a:r>
            <a:endParaRPr lang="en-GB" dirty="0" smtClean="0"/>
          </a:p>
          <a:p>
            <a:pPr marL="274638" lvl="3" indent="0">
              <a:spcBef>
                <a:spcPts val="575"/>
              </a:spcBef>
              <a:buClr>
                <a:schemeClr val="accent2"/>
              </a:buClr>
              <a:buNone/>
              <a:defRPr/>
            </a:pPr>
            <a:r>
              <a:rPr lang="en-GB" dirty="0" smtClean="0"/>
              <a:t>increase </a:t>
            </a:r>
            <a:r>
              <a:rPr lang="en-GB" dirty="0"/>
              <a:t>in the interest rate of a particular currency </a:t>
            </a:r>
            <a:r>
              <a:rPr lang="en-GB" dirty="0">
                <a:sym typeface="Wingdings"/>
              </a:rPr>
              <a:t></a:t>
            </a:r>
            <a:r>
              <a:rPr lang="en-GB" dirty="0"/>
              <a:t> increase in demand for that currency </a:t>
            </a:r>
            <a:r>
              <a:rPr lang="en-GB" dirty="0">
                <a:sym typeface="Wingdings"/>
              </a:rPr>
              <a:t></a:t>
            </a:r>
            <a:r>
              <a:rPr lang="en-GB" dirty="0"/>
              <a:t> appreciation of the currency. </a:t>
            </a:r>
            <a:endParaRPr lang="en-GB" dirty="0" smtClean="0"/>
          </a:p>
          <a:p>
            <a:pPr marL="274638" lvl="3" indent="0">
              <a:spcBef>
                <a:spcPts val="575"/>
              </a:spcBef>
              <a:buClr>
                <a:schemeClr val="accent2"/>
              </a:buClr>
              <a:buNone/>
              <a:defRPr/>
            </a:pPr>
            <a:r>
              <a:rPr lang="en-GB" dirty="0" smtClean="0"/>
              <a:t>But </a:t>
            </a:r>
            <a:r>
              <a:rPr lang="en-GB" dirty="0"/>
              <a:t>when investors </a:t>
            </a:r>
            <a:r>
              <a:rPr lang="en-GB" dirty="0" smtClean="0"/>
              <a:t>change </a:t>
            </a:r>
            <a:r>
              <a:rPr lang="en-GB" dirty="0"/>
              <a:t>infrequently their international portfolio positions, they will gradually buy the currency as </a:t>
            </a:r>
            <a:r>
              <a:rPr lang="en-GB" dirty="0" smtClean="0"/>
              <a:t>time goes on, with a gradual appreciation. Meanwhile, deviations exist.</a:t>
            </a:r>
          </a:p>
          <a:p>
            <a:pPr marL="274638" lvl="3" indent="0">
              <a:spcBef>
                <a:spcPts val="575"/>
              </a:spcBef>
              <a:spcAft>
                <a:spcPts val="1200"/>
              </a:spcAft>
              <a:buClr>
                <a:schemeClr val="accent2"/>
              </a:buClr>
              <a:buNone/>
              <a:defRPr/>
            </a:pPr>
            <a:r>
              <a:rPr lang="en-GB" dirty="0" smtClean="0"/>
              <a:t>Most </a:t>
            </a:r>
            <a:r>
              <a:rPr lang="en-GB" dirty="0"/>
              <a:t>of the international portfolios held over the medium run belong to institutions </a:t>
            </a:r>
            <a:r>
              <a:rPr lang="en-GB" dirty="0" smtClean="0"/>
              <a:t>or individuals </a:t>
            </a:r>
            <a:r>
              <a:rPr lang="en-GB" dirty="0"/>
              <a:t>that are not active in the foreign exchange </a:t>
            </a:r>
            <a:r>
              <a:rPr lang="en-GB" dirty="0" smtClean="0"/>
              <a:t>market.</a:t>
            </a:r>
          </a:p>
          <a:p>
            <a:pPr marL="342900" lvl="2" indent="-342900">
              <a:spcBef>
                <a:spcPts val="575"/>
              </a:spcBef>
              <a:spcAft>
                <a:spcPts val="600"/>
              </a:spcAft>
              <a:buClr>
                <a:schemeClr val="accent2"/>
              </a:buClr>
              <a:buFont typeface="Wingdings" pitchFamily="2" charset="2"/>
              <a:buChar char="§"/>
              <a:defRPr/>
            </a:pPr>
            <a:r>
              <a:rPr lang="pt-PT" dirty="0" err="1" smtClean="0"/>
              <a:t>Problems</a:t>
            </a:r>
            <a:r>
              <a:rPr lang="pt-PT" dirty="0" smtClean="0"/>
              <a:t> in </a:t>
            </a:r>
            <a:r>
              <a:rPr lang="pt-PT" dirty="0" err="1" smtClean="0"/>
              <a:t>the</a:t>
            </a:r>
            <a:r>
              <a:rPr lang="pt-PT" dirty="0" smtClean="0"/>
              <a:t> </a:t>
            </a:r>
            <a:r>
              <a:rPr lang="pt-PT" b="1" dirty="0" err="1" smtClean="0"/>
              <a:t>statistical</a:t>
            </a:r>
            <a:r>
              <a:rPr lang="pt-PT" b="1" dirty="0" smtClean="0"/>
              <a:t> </a:t>
            </a:r>
            <a:r>
              <a:rPr lang="pt-PT" b="1" dirty="0" err="1" smtClean="0"/>
              <a:t>analysis</a:t>
            </a:r>
            <a:r>
              <a:rPr lang="pt-PT" b="1" dirty="0" smtClean="0"/>
              <a:t> </a:t>
            </a:r>
            <a:r>
              <a:rPr lang="pt-PT" dirty="0" err="1" smtClean="0"/>
              <a:t>of</a:t>
            </a:r>
            <a:r>
              <a:rPr lang="pt-PT" dirty="0" smtClean="0"/>
              <a:t> </a:t>
            </a:r>
            <a:r>
              <a:rPr lang="pt-PT" dirty="0" err="1" smtClean="0"/>
              <a:t>the</a:t>
            </a:r>
            <a:r>
              <a:rPr lang="pt-PT" dirty="0" smtClean="0"/>
              <a:t> data.  </a:t>
            </a:r>
            <a:endParaRPr lang="en-GB" dirty="0" smtClean="0"/>
          </a:p>
          <a:p>
            <a:pPr marL="274638" lvl="1" indent="0">
              <a:buNone/>
            </a:pPr>
            <a:r>
              <a:rPr lang="en-US" sz="1600" dirty="0" err="1"/>
              <a:t>Olmo</a:t>
            </a:r>
            <a:r>
              <a:rPr lang="en-US" sz="1600" dirty="0"/>
              <a:t> e </a:t>
            </a:r>
            <a:r>
              <a:rPr lang="en-US" sz="1600" dirty="0" err="1"/>
              <a:t>Pilbeam,UNCOVERED</a:t>
            </a:r>
            <a:r>
              <a:rPr lang="en-US" sz="1600" dirty="0"/>
              <a:t> INTEREST PARITY AND THE EFFICIENCY OF THE FOREIGN EXCHANGE MARKET: A RE-EXAMINATION </a:t>
            </a:r>
            <a:r>
              <a:rPr lang="pt-PT" sz="1600" dirty="0"/>
              <a:t>OF THE EVIDENCE </a:t>
            </a:r>
            <a:r>
              <a:rPr lang="pt-PT" sz="1600" i="1" dirty="0" err="1"/>
              <a:t>Int</a:t>
            </a:r>
            <a:r>
              <a:rPr lang="pt-PT" sz="1600" i="1" dirty="0"/>
              <a:t>. J. </a:t>
            </a:r>
            <a:r>
              <a:rPr lang="pt-PT" sz="1600" i="1" dirty="0" err="1"/>
              <a:t>Fin</a:t>
            </a:r>
            <a:r>
              <a:rPr lang="pt-PT" sz="1600" i="1" dirty="0"/>
              <a:t>. </a:t>
            </a:r>
            <a:r>
              <a:rPr lang="pt-PT" sz="1600" i="1" dirty="0" err="1"/>
              <a:t>Econ</a:t>
            </a:r>
            <a:r>
              <a:rPr lang="pt-PT" sz="1600" dirty="0"/>
              <a:t>. </a:t>
            </a:r>
            <a:r>
              <a:rPr lang="pt-PT" sz="1600" b="1" dirty="0"/>
              <a:t>(2010)</a:t>
            </a:r>
          </a:p>
          <a:p>
            <a:endParaRPr lang="pt-PT" sz="1600" dirty="0"/>
          </a:p>
          <a:p>
            <a:pPr marL="274638" lvl="3" indent="0">
              <a:spcBef>
                <a:spcPts val="575"/>
              </a:spcBef>
              <a:buClr>
                <a:schemeClr val="accent2"/>
              </a:buClr>
              <a:buNone/>
              <a:defRPr/>
            </a:pPr>
            <a:r>
              <a:rPr lang="en-US" dirty="0" smtClean="0"/>
              <a:t>POSSIBLY, a COMBINATION of FACTORS.</a:t>
            </a:r>
            <a:endParaRPr lang="en-US" dirty="0"/>
          </a:p>
          <a:p>
            <a:pPr algn="ctr">
              <a:defRPr/>
            </a:pPr>
            <a:endParaRPr lang="pt-PT" sz="2100" dirty="0"/>
          </a:p>
        </p:txBody>
      </p:sp>
      <p:sp>
        <p:nvSpPr>
          <p:cNvPr id="4" name="Slide Number Placeholder 3"/>
          <p:cNvSpPr>
            <a:spLocks noGrp="1"/>
          </p:cNvSpPr>
          <p:nvPr>
            <p:ph type="sldNum" sz="quarter" idx="12"/>
          </p:nvPr>
        </p:nvSpPr>
        <p:spPr/>
        <p:txBody>
          <a:bodyPr/>
          <a:lstStyle/>
          <a:p>
            <a:pPr>
              <a:defRPr/>
            </a:pPr>
            <a:fld id="{F9EB3445-864B-45D3-9080-33E328CD3CAB}" type="slidenum">
              <a:rPr lang="pt-PT" smtClean="0"/>
              <a:pPr>
                <a:defRPr/>
              </a:pPr>
              <a:t>27</a:t>
            </a:fld>
            <a:endParaRPr lang="pt-P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1D717116-A6B2-462F-9FB1-2BB62C0BBAF0}" type="slidenum">
              <a:rPr lang="pt-PT"/>
              <a:pPr>
                <a:defRPr/>
              </a:pPr>
              <a:t>3</a:t>
            </a:fld>
            <a:endParaRPr lang="pt-PT"/>
          </a:p>
        </p:txBody>
      </p:sp>
      <p:sp>
        <p:nvSpPr>
          <p:cNvPr id="3" name="Content Placeholder 2"/>
          <p:cNvSpPr>
            <a:spLocks noGrp="1"/>
          </p:cNvSpPr>
          <p:nvPr>
            <p:ph sz="quarter" idx="1"/>
          </p:nvPr>
        </p:nvSpPr>
        <p:spPr>
          <a:xfrm>
            <a:off x="914400" y="357188"/>
            <a:ext cx="7772400" cy="5662612"/>
          </a:xfrm>
        </p:spPr>
        <p:txBody>
          <a:bodyPr/>
          <a:lstStyle/>
          <a:p>
            <a:pPr eaLnBrk="1" hangingPunct="1">
              <a:buFont typeface="Wingdings 2" pitchFamily="18" charset="2"/>
              <a:buNone/>
              <a:defRPr/>
            </a:pPr>
            <a:r>
              <a:rPr lang="pt-PT" u="sng" dirty="0" err="1" smtClean="0"/>
              <a:t>The</a:t>
            </a:r>
            <a:r>
              <a:rPr lang="pt-PT" u="sng" dirty="0" smtClean="0"/>
              <a:t> </a:t>
            </a:r>
            <a:r>
              <a:rPr lang="pt-PT" u="sng" dirty="0" err="1" smtClean="0"/>
              <a:t>Monetary</a:t>
            </a:r>
            <a:r>
              <a:rPr lang="pt-PT" u="sng" dirty="0" smtClean="0"/>
              <a:t> </a:t>
            </a:r>
            <a:r>
              <a:rPr lang="pt-PT" u="sng" dirty="0" err="1" smtClean="0"/>
              <a:t>Approach</a:t>
            </a:r>
            <a:r>
              <a:rPr lang="pt-PT" u="sng" dirty="0" smtClean="0"/>
              <a:t> to </a:t>
            </a:r>
            <a:r>
              <a:rPr lang="pt-PT" u="sng" dirty="0" err="1" smtClean="0"/>
              <a:t>the</a:t>
            </a:r>
            <a:r>
              <a:rPr lang="pt-PT" u="sng" dirty="0" smtClean="0"/>
              <a:t> </a:t>
            </a:r>
            <a:r>
              <a:rPr lang="pt-PT" u="sng" dirty="0" err="1" smtClean="0"/>
              <a:t>Determination</a:t>
            </a:r>
            <a:r>
              <a:rPr lang="pt-PT" u="sng" dirty="0" smtClean="0"/>
              <a:t> </a:t>
            </a:r>
            <a:r>
              <a:rPr lang="pt-PT" u="sng" dirty="0" err="1" smtClean="0"/>
              <a:t>of</a:t>
            </a:r>
            <a:r>
              <a:rPr lang="pt-PT" u="sng" dirty="0" smtClean="0"/>
              <a:t> </a:t>
            </a:r>
            <a:r>
              <a:rPr lang="pt-PT" u="sng" dirty="0" err="1" smtClean="0"/>
              <a:t>Foreign</a:t>
            </a:r>
            <a:r>
              <a:rPr lang="pt-PT" u="sng" dirty="0" smtClean="0"/>
              <a:t> Exchange Rates</a:t>
            </a:r>
          </a:p>
          <a:p>
            <a:pPr eaLnBrk="1" hangingPunct="1">
              <a:spcBef>
                <a:spcPct val="60000"/>
              </a:spcBef>
              <a:defRPr/>
            </a:pPr>
            <a:r>
              <a:rPr lang="pt-PT" sz="2400" dirty="0" smtClean="0">
                <a:sym typeface="Symbol" pitchFamily="18" charset="2"/>
              </a:rPr>
              <a:t>Money </a:t>
            </a:r>
            <a:r>
              <a:rPr lang="pt-PT" sz="2400" dirty="0" err="1" smtClean="0">
                <a:sym typeface="Symbol" pitchFamily="18" charset="2"/>
              </a:rPr>
              <a:t>demand</a:t>
            </a:r>
            <a:r>
              <a:rPr lang="pt-PT" sz="2400" dirty="0" smtClean="0">
                <a:sym typeface="Symbol" pitchFamily="18" charset="2"/>
              </a:rPr>
              <a:t> </a:t>
            </a:r>
            <a:r>
              <a:rPr lang="pt-PT" sz="2400" dirty="0" err="1" smtClean="0">
                <a:sym typeface="Symbol" pitchFamily="18" charset="2"/>
              </a:rPr>
              <a:t>is</a:t>
            </a:r>
            <a:r>
              <a:rPr lang="pt-PT" sz="2400" dirty="0" smtClean="0">
                <a:sym typeface="Symbol" pitchFamily="18" charset="2"/>
              </a:rPr>
              <a:t> a </a:t>
            </a:r>
            <a:r>
              <a:rPr lang="pt-PT" sz="2400" dirty="0" err="1" smtClean="0">
                <a:sym typeface="Symbol" pitchFamily="18" charset="2"/>
              </a:rPr>
              <a:t>result</a:t>
            </a:r>
            <a:r>
              <a:rPr lang="pt-PT" sz="2400" dirty="0" smtClean="0">
                <a:sym typeface="Symbol" pitchFamily="18" charset="2"/>
              </a:rPr>
              <a:t> </a:t>
            </a:r>
            <a:r>
              <a:rPr lang="pt-PT" sz="2400" dirty="0" err="1" smtClean="0">
                <a:sym typeface="Symbol" pitchFamily="18" charset="2"/>
              </a:rPr>
              <a:t>of</a:t>
            </a:r>
            <a:r>
              <a:rPr lang="pt-PT" sz="2400" dirty="0" smtClean="0">
                <a:sym typeface="Symbol" pitchFamily="18" charset="2"/>
              </a:rPr>
              <a:t> </a:t>
            </a:r>
            <a:r>
              <a:rPr lang="pt-PT" sz="2400" dirty="0" err="1" smtClean="0">
                <a:sym typeface="Symbol" pitchFamily="18" charset="2"/>
              </a:rPr>
              <a:t>the</a:t>
            </a:r>
            <a:r>
              <a:rPr lang="pt-PT" sz="2400" dirty="0" smtClean="0">
                <a:sym typeface="Symbol" pitchFamily="18" charset="2"/>
              </a:rPr>
              <a:t> </a:t>
            </a:r>
            <a:r>
              <a:rPr lang="pt-PT" sz="2400" dirty="0" err="1" smtClean="0">
                <a:sym typeface="Symbol" pitchFamily="18" charset="2"/>
              </a:rPr>
              <a:t>need</a:t>
            </a:r>
            <a:r>
              <a:rPr lang="pt-PT" sz="2400" dirty="0" smtClean="0">
                <a:sym typeface="Symbol" pitchFamily="18" charset="2"/>
              </a:rPr>
              <a:t> to </a:t>
            </a:r>
            <a:r>
              <a:rPr lang="pt-PT" sz="2400" dirty="0" err="1" smtClean="0">
                <a:sym typeface="Symbol" pitchFamily="18" charset="2"/>
              </a:rPr>
              <a:t>trade</a:t>
            </a:r>
            <a:r>
              <a:rPr lang="pt-PT" sz="2400" dirty="0" smtClean="0">
                <a:sym typeface="Symbol" pitchFamily="18" charset="2"/>
              </a:rPr>
              <a:t>. </a:t>
            </a:r>
            <a:r>
              <a:rPr lang="pt-PT" sz="2400" dirty="0" err="1" smtClean="0">
                <a:sym typeface="Symbol" pitchFamily="18" charset="2"/>
              </a:rPr>
              <a:t>Therefore</a:t>
            </a:r>
            <a:r>
              <a:rPr lang="pt-PT" sz="2400" dirty="0" smtClean="0">
                <a:sym typeface="Symbol" pitchFamily="18" charset="2"/>
              </a:rPr>
              <a:t>,  </a:t>
            </a:r>
            <a:r>
              <a:rPr lang="pt-PT" sz="2400" dirty="0" err="1" smtClean="0">
                <a:sym typeface="Symbol" pitchFamily="18" charset="2"/>
              </a:rPr>
              <a:t>it</a:t>
            </a:r>
            <a:r>
              <a:rPr lang="pt-PT" sz="2400" dirty="0" smtClean="0">
                <a:sym typeface="Symbol" pitchFamily="18" charset="2"/>
              </a:rPr>
              <a:t>  </a:t>
            </a:r>
            <a:r>
              <a:rPr lang="pt-PT" sz="2400" dirty="0" err="1" smtClean="0">
                <a:sym typeface="Symbol" pitchFamily="18" charset="2"/>
              </a:rPr>
              <a:t>should</a:t>
            </a:r>
            <a:r>
              <a:rPr lang="pt-PT" sz="2400" dirty="0" smtClean="0">
                <a:sym typeface="Symbol" pitchFamily="18" charset="2"/>
              </a:rPr>
              <a:t> </a:t>
            </a:r>
            <a:r>
              <a:rPr lang="pt-PT" sz="2400" dirty="0" err="1" smtClean="0">
                <a:sym typeface="Symbol" pitchFamily="18" charset="2"/>
              </a:rPr>
              <a:t>be</a:t>
            </a:r>
            <a:r>
              <a:rPr lang="pt-PT" sz="2400" dirty="0" smtClean="0">
                <a:sym typeface="Symbol" pitchFamily="18" charset="2"/>
              </a:rPr>
              <a:t> </a:t>
            </a:r>
            <a:r>
              <a:rPr lang="pt-PT" sz="2400" dirty="0" err="1" smtClean="0">
                <a:sym typeface="Symbol" pitchFamily="18" charset="2"/>
              </a:rPr>
              <a:t>proportional</a:t>
            </a:r>
            <a:r>
              <a:rPr lang="pt-PT" sz="2400" dirty="0" smtClean="0">
                <a:sym typeface="Symbol" pitchFamily="18" charset="2"/>
              </a:rPr>
              <a:t> to </a:t>
            </a:r>
            <a:r>
              <a:rPr lang="pt-PT" sz="2400" dirty="0" err="1" smtClean="0">
                <a:sym typeface="Symbol" pitchFamily="18" charset="2"/>
              </a:rPr>
              <a:t>the</a:t>
            </a:r>
            <a:r>
              <a:rPr lang="pt-PT" sz="2400" dirty="0" smtClean="0">
                <a:sym typeface="Symbol" pitchFamily="18" charset="2"/>
              </a:rPr>
              <a:t> volume </a:t>
            </a:r>
            <a:r>
              <a:rPr lang="pt-PT" sz="2400" dirty="0" err="1" smtClean="0">
                <a:sym typeface="Symbol" pitchFamily="18" charset="2"/>
              </a:rPr>
              <a:t>of</a:t>
            </a:r>
            <a:r>
              <a:rPr lang="pt-PT" sz="2400" dirty="0" smtClean="0">
                <a:sym typeface="Symbol" pitchFamily="18" charset="2"/>
              </a:rPr>
              <a:t> </a:t>
            </a:r>
            <a:r>
              <a:rPr lang="pt-PT" sz="2400" dirty="0" err="1" smtClean="0">
                <a:sym typeface="Symbol" pitchFamily="18" charset="2"/>
              </a:rPr>
              <a:t>transactions</a:t>
            </a:r>
            <a:r>
              <a:rPr lang="pt-PT" sz="2400" dirty="0" smtClean="0">
                <a:sym typeface="Symbol" pitchFamily="18" charset="2"/>
              </a:rPr>
              <a:t> (</a:t>
            </a:r>
            <a:r>
              <a:rPr lang="pt-PT" sz="1600" dirty="0" err="1" smtClean="0">
                <a:sym typeface="Symbol" pitchFamily="18" charset="2"/>
              </a:rPr>
              <a:t>proportion</a:t>
            </a:r>
            <a:r>
              <a:rPr lang="pt-PT" sz="1600" dirty="0" smtClean="0">
                <a:sym typeface="Symbol" pitchFamily="18" charset="2"/>
              </a:rPr>
              <a:t> k). </a:t>
            </a:r>
          </a:p>
          <a:p>
            <a:pPr eaLnBrk="1" hangingPunct="1">
              <a:spcBef>
                <a:spcPct val="60000"/>
              </a:spcBef>
              <a:defRPr/>
            </a:pPr>
            <a:r>
              <a:rPr lang="pt-PT" dirty="0" err="1" smtClean="0">
                <a:effectLst>
                  <a:outerShdw blurRad="38100" dist="38100" dir="2700000" algn="tl">
                    <a:srgbClr val="C0C0C0"/>
                  </a:outerShdw>
                </a:effectLst>
                <a:sym typeface="Symbol" pitchFamily="18" charset="2"/>
              </a:rPr>
              <a:t>Quantity</a:t>
            </a:r>
            <a:r>
              <a:rPr lang="pt-PT" dirty="0" smtClean="0">
                <a:effectLst>
                  <a:outerShdw blurRad="38100" dist="38100" dir="2700000" algn="tl">
                    <a:srgbClr val="C0C0C0"/>
                  </a:outerShdw>
                </a:effectLst>
                <a:sym typeface="Symbol" pitchFamily="18" charset="2"/>
              </a:rPr>
              <a:t> </a:t>
            </a:r>
            <a:r>
              <a:rPr lang="pt-PT" dirty="0" err="1" smtClean="0">
                <a:effectLst>
                  <a:outerShdw blurRad="38100" dist="38100" dir="2700000" algn="tl">
                    <a:srgbClr val="C0C0C0"/>
                  </a:outerShdw>
                </a:effectLst>
                <a:sym typeface="Symbol" pitchFamily="18" charset="2"/>
              </a:rPr>
              <a:t>Theory</a:t>
            </a:r>
            <a:r>
              <a:rPr lang="pt-PT" dirty="0" smtClean="0">
                <a:effectLst>
                  <a:outerShdw blurRad="38100" dist="38100" dir="2700000" algn="tl">
                    <a:srgbClr val="C0C0C0"/>
                  </a:outerShdw>
                </a:effectLst>
                <a:sym typeface="Symbol" pitchFamily="18" charset="2"/>
              </a:rPr>
              <a:t> </a:t>
            </a:r>
            <a:r>
              <a:rPr lang="pt-PT" dirty="0" err="1" smtClean="0">
                <a:effectLst>
                  <a:outerShdw blurRad="38100" dist="38100" dir="2700000" algn="tl">
                    <a:srgbClr val="C0C0C0"/>
                  </a:outerShdw>
                </a:effectLst>
                <a:sym typeface="Symbol" pitchFamily="18" charset="2"/>
              </a:rPr>
              <a:t>of</a:t>
            </a:r>
            <a:r>
              <a:rPr lang="pt-PT" dirty="0" smtClean="0">
                <a:effectLst>
                  <a:outerShdw blurRad="38100" dist="38100" dir="2700000" algn="tl">
                    <a:srgbClr val="C0C0C0"/>
                  </a:outerShdw>
                </a:effectLst>
                <a:sym typeface="Symbol" pitchFamily="18" charset="2"/>
              </a:rPr>
              <a:t> Money   </a:t>
            </a:r>
          </a:p>
          <a:p>
            <a:pPr eaLnBrk="1" hangingPunct="1">
              <a:spcBef>
                <a:spcPts val="872"/>
              </a:spcBef>
              <a:buNone/>
              <a:defRPr/>
            </a:pPr>
            <a:r>
              <a:rPr lang="pt-PT" dirty="0" smtClean="0">
                <a:effectLst>
                  <a:outerShdw blurRad="38100" dist="38100" dir="2700000" algn="tl">
                    <a:srgbClr val="C0C0C0"/>
                  </a:outerShdw>
                </a:effectLst>
                <a:sym typeface="Symbol" pitchFamily="18" charset="2"/>
              </a:rPr>
              <a:t> </a:t>
            </a:r>
            <a:r>
              <a:rPr lang="pt-PT" dirty="0" err="1" smtClean="0">
                <a:sym typeface="Symbol" pitchFamily="18" charset="2"/>
              </a:rPr>
              <a:t>M</a:t>
            </a:r>
            <a:r>
              <a:rPr lang="pt-PT" baseline="30000" dirty="0" err="1" smtClean="0">
                <a:sym typeface="Symbol" pitchFamily="18" charset="2"/>
              </a:rPr>
              <a:t>s</a:t>
            </a:r>
            <a:r>
              <a:rPr lang="pt-PT" baseline="-25000" dirty="0" err="1" smtClean="0">
                <a:sym typeface="Symbol" pitchFamily="18" charset="2"/>
              </a:rPr>
              <a:t>A</a:t>
            </a:r>
            <a:r>
              <a:rPr lang="pt-PT" dirty="0" smtClean="0">
                <a:sym typeface="Symbol" pitchFamily="18" charset="2"/>
              </a:rPr>
              <a:t>= </a:t>
            </a:r>
            <a:r>
              <a:rPr lang="pt-PT" dirty="0" err="1" smtClean="0">
                <a:sym typeface="Symbol" pitchFamily="18" charset="2"/>
              </a:rPr>
              <a:t>k</a:t>
            </a:r>
            <a:r>
              <a:rPr lang="pt-PT" baseline="-25000" dirty="0" err="1" smtClean="0">
                <a:sym typeface="Symbol" pitchFamily="18" charset="2"/>
              </a:rPr>
              <a:t>A</a:t>
            </a:r>
            <a:r>
              <a:rPr lang="pt-PT" dirty="0" err="1" smtClean="0">
                <a:sym typeface="Symbol" pitchFamily="18" charset="2"/>
              </a:rPr>
              <a:t>.P</a:t>
            </a:r>
            <a:r>
              <a:rPr lang="pt-PT" baseline="-25000" dirty="0" err="1" smtClean="0">
                <a:sym typeface="Symbol" pitchFamily="18" charset="2"/>
              </a:rPr>
              <a:t>A</a:t>
            </a:r>
            <a:r>
              <a:rPr lang="pt-PT" dirty="0" err="1" smtClean="0">
                <a:sym typeface="Symbol" pitchFamily="18" charset="2"/>
              </a:rPr>
              <a:t>.Y</a:t>
            </a:r>
            <a:r>
              <a:rPr lang="pt-PT" baseline="-25000" dirty="0" err="1">
                <a:sym typeface="Symbol" pitchFamily="18" charset="2"/>
              </a:rPr>
              <a:t>A</a:t>
            </a:r>
            <a:r>
              <a:rPr lang="pt-PT" dirty="0" smtClean="0">
                <a:sym typeface="Symbol" pitchFamily="18" charset="2"/>
              </a:rPr>
              <a:t>     and     </a:t>
            </a:r>
            <a:r>
              <a:rPr lang="pt-PT" dirty="0" err="1" smtClean="0">
                <a:sym typeface="Symbol" pitchFamily="18" charset="2"/>
              </a:rPr>
              <a:t>M</a:t>
            </a:r>
            <a:r>
              <a:rPr lang="pt-PT" baseline="30000" dirty="0" err="1" smtClean="0">
                <a:sym typeface="Symbol" pitchFamily="18" charset="2"/>
              </a:rPr>
              <a:t>s</a:t>
            </a:r>
            <a:r>
              <a:rPr lang="pt-PT" baseline="-25000" dirty="0" err="1" smtClean="0">
                <a:sym typeface="Symbol" pitchFamily="18" charset="2"/>
              </a:rPr>
              <a:t>B</a:t>
            </a:r>
            <a:r>
              <a:rPr lang="pt-PT" dirty="0" smtClean="0">
                <a:sym typeface="Symbol" pitchFamily="18" charset="2"/>
              </a:rPr>
              <a:t> = </a:t>
            </a:r>
            <a:r>
              <a:rPr lang="pt-PT" dirty="0" err="1" smtClean="0">
                <a:sym typeface="Symbol" pitchFamily="18" charset="2"/>
              </a:rPr>
              <a:t>k</a:t>
            </a:r>
            <a:r>
              <a:rPr lang="pt-PT" baseline="-25000" dirty="0" err="1">
                <a:sym typeface="Symbol" pitchFamily="18" charset="2"/>
              </a:rPr>
              <a:t>B</a:t>
            </a:r>
            <a:r>
              <a:rPr lang="pt-PT" dirty="0">
                <a:sym typeface="Symbol" pitchFamily="18" charset="2"/>
              </a:rPr>
              <a:t> .</a:t>
            </a:r>
            <a:r>
              <a:rPr lang="pt-PT" dirty="0" smtClean="0">
                <a:sym typeface="Symbol" pitchFamily="18" charset="2"/>
              </a:rPr>
              <a:t>P</a:t>
            </a:r>
            <a:r>
              <a:rPr lang="pt-PT" baseline="-25000" dirty="0">
                <a:sym typeface="Symbol" pitchFamily="18" charset="2"/>
              </a:rPr>
              <a:t>B</a:t>
            </a:r>
            <a:r>
              <a:rPr lang="pt-PT" dirty="0">
                <a:sym typeface="Symbol" pitchFamily="18" charset="2"/>
              </a:rPr>
              <a:t> .</a:t>
            </a:r>
            <a:r>
              <a:rPr lang="pt-PT" dirty="0" smtClean="0">
                <a:sym typeface="Symbol" pitchFamily="18" charset="2"/>
              </a:rPr>
              <a:t>Y</a:t>
            </a:r>
            <a:r>
              <a:rPr lang="pt-PT" baseline="-25000" dirty="0">
                <a:sym typeface="Symbol" pitchFamily="18" charset="2"/>
              </a:rPr>
              <a:t>B</a:t>
            </a:r>
            <a:r>
              <a:rPr lang="pt-PT" dirty="0">
                <a:sym typeface="Symbol" pitchFamily="18" charset="2"/>
              </a:rPr>
              <a:t>  </a:t>
            </a:r>
            <a:endParaRPr lang="pt-PT" dirty="0" smtClean="0">
              <a:sym typeface="Symbol" pitchFamily="18" charset="2"/>
            </a:endParaRPr>
          </a:p>
          <a:p>
            <a:pPr eaLnBrk="1" hangingPunct="1">
              <a:lnSpc>
                <a:spcPct val="140000"/>
              </a:lnSpc>
              <a:spcBef>
                <a:spcPct val="60000"/>
              </a:spcBef>
              <a:buFont typeface="Wingdings 2" pitchFamily="18" charset="2"/>
              <a:buChar char=""/>
              <a:defRPr/>
            </a:pPr>
            <a:r>
              <a:rPr lang="pt-PT" dirty="0" smtClean="0">
                <a:effectLst>
                  <a:outerShdw blurRad="38100" dist="38100" dir="2700000" algn="tl">
                    <a:srgbClr val="C0C0C0"/>
                  </a:outerShdw>
                </a:effectLst>
                <a:sym typeface="Symbol" pitchFamily="18" charset="2"/>
              </a:rPr>
              <a:t> </a:t>
            </a:r>
            <a:r>
              <a:rPr lang="pt-PT" sz="2300" dirty="0" err="1" smtClean="0">
                <a:sym typeface="Symbol" pitchFamily="18" charset="2"/>
              </a:rPr>
              <a:t>M</a:t>
            </a:r>
            <a:r>
              <a:rPr lang="pt-PT" sz="2300" baseline="30000" dirty="0" err="1" smtClean="0">
                <a:sym typeface="Symbol" pitchFamily="18" charset="2"/>
              </a:rPr>
              <a:t>s</a:t>
            </a:r>
            <a:r>
              <a:rPr lang="pt-PT" sz="2400" baseline="-25000" dirty="0" err="1">
                <a:sym typeface="Symbol" pitchFamily="18" charset="2"/>
              </a:rPr>
              <a:t>A</a:t>
            </a:r>
            <a:r>
              <a:rPr lang="pt-PT" sz="2300" dirty="0" smtClean="0">
                <a:sym typeface="Symbol" pitchFamily="18" charset="2"/>
              </a:rPr>
              <a:t>/ </a:t>
            </a:r>
            <a:r>
              <a:rPr lang="pt-PT" sz="2300" dirty="0" err="1" smtClean="0">
                <a:sym typeface="Symbol" pitchFamily="18" charset="2"/>
              </a:rPr>
              <a:t>M</a:t>
            </a:r>
            <a:r>
              <a:rPr lang="pt-PT" sz="2300" baseline="30000" dirty="0" err="1" smtClean="0">
                <a:sym typeface="Symbol" pitchFamily="18" charset="2"/>
              </a:rPr>
              <a:t>s</a:t>
            </a:r>
            <a:r>
              <a:rPr lang="pt-PT" sz="2400" baseline="-25000" dirty="0" err="1">
                <a:sym typeface="Symbol" pitchFamily="18" charset="2"/>
              </a:rPr>
              <a:t>B</a:t>
            </a:r>
            <a:r>
              <a:rPr lang="pt-PT" sz="2400" dirty="0">
                <a:sym typeface="Symbol" pitchFamily="18" charset="2"/>
              </a:rPr>
              <a:t> </a:t>
            </a:r>
            <a:r>
              <a:rPr lang="pt-PT" sz="2300" dirty="0" smtClean="0">
                <a:sym typeface="Symbol" pitchFamily="18" charset="2"/>
              </a:rPr>
              <a:t> = (</a:t>
            </a:r>
            <a:r>
              <a:rPr lang="pt-PT" sz="2300" dirty="0" err="1" smtClean="0">
                <a:sym typeface="Symbol" pitchFamily="18" charset="2"/>
              </a:rPr>
              <a:t>k</a:t>
            </a:r>
            <a:r>
              <a:rPr lang="pt-PT" sz="2400" baseline="-25000" dirty="0" err="1">
                <a:sym typeface="Symbol" pitchFamily="18" charset="2"/>
              </a:rPr>
              <a:t>A</a:t>
            </a:r>
            <a:r>
              <a:rPr lang="pt-PT" sz="2300" dirty="0" smtClean="0">
                <a:sym typeface="Symbol" pitchFamily="18" charset="2"/>
              </a:rPr>
              <a:t>/</a:t>
            </a:r>
            <a:r>
              <a:rPr lang="pt-PT" sz="2300" dirty="0" err="1" smtClean="0">
                <a:sym typeface="Symbol" pitchFamily="18" charset="2"/>
              </a:rPr>
              <a:t>k</a:t>
            </a:r>
            <a:r>
              <a:rPr lang="pt-PT" sz="2400" baseline="-25000" dirty="0" err="1" smtClean="0">
                <a:sym typeface="Symbol" pitchFamily="18" charset="2"/>
              </a:rPr>
              <a:t>B</a:t>
            </a:r>
            <a:r>
              <a:rPr lang="pt-PT" sz="2300" dirty="0" smtClean="0">
                <a:sym typeface="Symbol" pitchFamily="18" charset="2"/>
              </a:rPr>
              <a:t>).(P</a:t>
            </a:r>
            <a:r>
              <a:rPr lang="pt-PT" sz="2400" baseline="-25000" dirty="0">
                <a:sym typeface="Symbol" pitchFamily="18" charset="2"/>
              </a:rPr>
              <a:t>A</a:t>
            </a:r>
            <a:r>
              <a:rPr lang="pt-PT" sz="2300" dirty="0" smtClean="0">
                <a:sym typeface="Symbol" pitchFamily="18" charset="2"/>
              </a:rPr>
              <a:t>/P</a:t>
            </a:r>
            <a:r>
              <a:rPr lang="pt-PT" sz="2400" baseline="-25000" dirty="0" smtClean="0">
                <a:sym typeface="Symbol" pitchFamily="18" charset="2"/>
              </a:rPr>
              <a:t>B</a:t>
            </a:r>
            <a:r>
              <a:rPr lang="pt-PT" sz="2300" dirty="0" smtClean="0">
                <a:sym typeface="Symbol" pitchFamily="18" charset="2"/>
              </a:rPr>
              <a:t>).(Y</a:t>
            </a:r>
            <a:r>
              <a:rPr lang="pt-PT" sz="2400" baseline="-25000" dirty="0">
                <a:sym typeface="Symbol" pitchFamily="18" charset="2"/>
              </a:rPr>
              <a:t>A</a:t>
            </a:r>
            <a:r>
              <a:rPr lang="pt-PT" sz="2300" dirty="0" smtClean="0">
                <a:sym typeface="Symbol" pitchFamily="18" charset="2"/>
              </a:rPr>
              <a:t>/Y</a:t>
            </a:r>
            <a:r>
              <a:rPr lang="pt-PT" sz="2400" baseline="-25000" dirty="0" smtClean="0">
                <a:sym typeface="Symbol" pitchFamily="18" charset="2"/>
              </a:rPr>
              <a:t>B</a:t>
            </a:r>
            <a:r>
              <a:rPr lang="pt-PT" sz="2300" dirty="0" smtClean="0">
                <a:sym typeface="Symbol" pitchFamily="18" charset="2"/>
              </a:rPr>
              <a:t>) </a:t>
            </a:r>
            <a:endParaRPr lang="pt-PT" sz="2300" dirty="0" smtClean="0">
              <a:sym typeface="Mathematica1Mono" pitchFamily="18" charset="2"/>
            </a:endParaRPr>
          </a:p>
          <a:p>
            <a:pPr eaLnBrk="1" hangingPunct="1">
              <a:lnSpc>
                <a:spcPct val="140000"/>
              </a:lnSpc>
              <a:spcBef>
                <a:spcPct val="60000"/>
              </a:spcBef>
              <a:buNone/>
              <a:defRPr/>
            </a:pPr>
            <a:r>
              <a:rPr lang="pt-PT" sz="2300" dirty="0" smtClean="0">
                <a:sym typeface="Mathematica1Mono" pitchFamily="18" charset="2"/>
              </a:rPr>
              <a:t>     </a:t>
            </a:r>
            <a:r>
              <a:rPr lang="pt-PT" sz="2300" dirty="0" smtClean="0">
                <a:sym typeface="Symbol" pitchFamily="18" charset="2"/>
              </a:rPr>
              <a:t>(P</a:t>
            </a:r>
            <a:r>
              <a:rPr lang="pt-PT" sz="2400" baseline="-25000" dirty="0" smtClean="0">
                <a:sym typeface="Symbol" pitchFamily="18" charset="2"/>
              </a:rPr>
              <a:t>A</a:t>
            </a:r>
            <a:r>
              <a:rPr lang="pt-PT" sz="2300" dirty="0" smtClean="0">
                <a:sym typeface="Symbol" pitchFamily="18" charset="2"/>
              </a:rPr>
              <a:t>/P</a:t>
            </a:r>
            <a:r>
              <a:rPr lang="pt-PT" sz="2000" baseline="-25000" dirty="0">
                <a:sym typeface="Symbol" pitchFamily="18" charset="2"/>
              </a:rPr>
              <a:t>B</a:t>
            </a:r>
            <a:r>
              <a:rPr lang="pt-PT" sz="2300" dirty="0" smtClean="0">
                <a:sym typeface="Symbol" pitchFamily="18" charset="2"/>
              </a:rPr>
              <a:t>)= ( </a:t>
            </a:r>
            <a:r>
              <a:rPr lang="pt-PT" sz="2300" dirty="0" err="1" smtClean="0">
                <a:sym typeface="Symbol" pitchFamily="18" charset="2"/>
              </a:rPr>
              <a:t>M</a:t>
            </a:r>
            <a:r>
              <a:rPr lang="pt-PT" sz="2300" baseline="30000" dirty="0" err="1" smtClean="0">
                <a:sym typeface="Symbol" pitchFamily="18" charset="2"/>
              </a:rPr>
              <a:t>s</a:t>
            </a:r>
            <a:r>
              <a:rPr lang="pt-PT" sz="2400" baseline="-25000" dirty="0" err="1">
                <a:sym typeface="Symbol" pitchFamily="18" charset="2"/>
              </a:rPr>
              <a:t>A</a:t>
            </a:r>
            <a:r>
              <a:rPr lang="pt-PT" sz="2300" dirty="0" smtClean="0">
                <a:sym typeface="Symbol" pitchFamily="18" charset="2"/>
              </a:rPr>
              <a:t>/ </a:t>
            </a:r>
            <a:r>
              <a:rPr lang="pt-PT" sz="2300" dirty="0" err="1" smtClean="0">
                <a:sym typeface="Symbol" pitchFamily="18" charset="2"/>
              </a:rPr>
              <a:t>M</a:t>
            </a:r>
            <a:r>
              <a:rPr lang="pt-PT" sz="2300" baseline="30000" dirty="0" err="1" smtClean="0">
                <a:sym typeface="Symbol" pitchFamily="18" charset="2"/>
              </a:rPr>
              <a:t>s</a:t>
            </a:r>
            <a:r>
              <a:rPr lang="pt-PT" sz="2000" baseline="-25000" dirty="0" err="1">
                <a:sym typeface="Symbol" pitchFamily="18" charset="2"/>
              </a:rPr>
              <a:t>B</a:t>
            </a:r>
            <a:r>
              <a:rPr lang="pt-PT" sz="2300" dirty="0" smtClean="0">
                <a:sym typeface="Symbol" pitchFamily="18" charset="2"/>
              </a:rPr>
              <a:t>) / [(</a:t>
            </a:r>
            <a:r>
              <a:rPr lang="pt-PT" sz="2300" dirty="0" err="1" smtClean="0">
                <a:sym typeface="Symbol" pitchFamily="18" charset="2"/>
              </a:rPr>
              <a:t>k</a:t>
            </a:r>
            <a:r>
              <a:rPr lang="pt-PT" sz="2400" baseline="-25000" dirty="0" err="1" smtClean="0">
                <a:sym typeface="Symbol" pitchFamily="18" charset="2"/>
              </a:rPr>
              <a:t>A</a:t>
            </a:r>
            <a:r>
              <a:rPr lang="pt-PT" sz="2300" dirty="0" smtClean="0">
                <a:sym typeface="Symbol" pitchFamily="18" charset="2"/>
              </a:rPr>
              <a:t>/</a:t>
            </a:r>
            <a:r>
              <a:rPr lang="pt-PT" sz="2300" dirty="0" err="1" smtClean="0">
                <a:sym typeface="Symbol" pitchFamily="18" charset="2"/>
              </a:rPr>
              <a:t>k</a:t>
            </a:r>
            <a:r>
              <a:rPr lang="pt-PT" sz="2000" baseline="-25000" dirty="0" err="1">
                <a:sym typeface="Symbol" pitchFamily="18" charset="2"/>
              </a:rPr>
              <a:t>B</a:t>
            </a:r>
            <a:r>
              <a:rPr lang="pt-PT" sz="2300" dirty="0" smtClean="0">
                <a:sym typeface="Symbol" pitchFamily="18" charset="2"/>
              </a:rPr>
              <a:t>).(Y</a:t>
            </a:r>
            <a:r>
              <a:rPr lang="pt-PT" sz="2400" baseline="-25000" dirty="0" smtClean="0">
                <a:sym typeface="Symbol" pitchFamily="18" charset="2"/>
              </a:rPr>
              <a:t>A</a:t>
            </a:r>
            <a:r>
              <a:rPr lang="pt-PT" sz="2300" dirty="0" smtClean="0">
                <a:sym typeface="Symbol" pitchFamily="18" charset="2"/>
              </a:rPr>
              <a:t>/Y</a:t>
            </a:r>
            <a:r>
              <a:rPr lang="pt-PT" sz="2000" baseline="-25000" dirty="0">
                <a:sym typeface="Symbol" pitchFamily="18" charset="2"/>
              </a:rPr>
              <a:t>B</a:t>
            </a:r>
            <a:r>
              <a:rPr lang="pt-PT" sz="2300" dirty="0" smtClean="0">
                <a:sym typeface="Symbol" pitchFamily="18" charset="2"/>
              </a:rPr>
              <a:t>)] </a:t>
            </a:r>
          </a:p>
          <a:p>
            <a:pPr eaLnBrk="1" hangingPunct="1">
              <a:spcBef>
                <a:spcPct val="60000"/>
              </a:spcBef>
              <a:buFont typeface="Wingdings 2" pitchFamily="18" charset="2"/>
              <a:buChar char=""/>
              <a:defRPr/>
            </a:pPr>
            <a:r>
              <a:rPr lang="pt-PT" sz="2400" dirty="0" err="1" smtClean="0">
                <a:sym typeface="Symbol" pitchFamily="18" charset="2"/>
              </a:rPr>
              <a:t>Combining</a:t>
            </a:r>
            <a:r>
              <a:rPr lang="pt-PT" sz="2400" dirty="0" smtClean="0">
                <a:sym typeface="Symbol" pitchFamily="18" charset="2"/>
              </a:rPr>
              <a:t> </a:t>
            </a:r>
            <a:r>
              <a:rPr lang="pt-PT" sz="2400" dirty="0" err="1" smtClean="0">
                <a:sym typeface="Symbol" pitchFamily="18" charset="2"/>
              </a:rPr>
              <a:t>the</a:t>
            </a:r>
            <a:r>
              <a:rPr lang="pt-PT" sz="2400" dirty="0" smtClean="0">
                <a:sym typeface="Symbol" pitchFamily="18" charset="2"/>
              </a:rPr>
              <a:t> PPP (</a:t>
            </a:r>
            <a:r>
              <a:rPr lang="pt-PT" sz="2400" dirty="0" err="1" smtClean="0">
                <a:sym typeface="Symbol" pitchFamily="18" charset="2"/>
              </a:rPr>
              <a:t>absolute</a:t>
            </a:r>
            <a:r>
              <a:rPr lang="pt-PT" sz="2400" dirty="0" smtClean="0">
                <a:sym typeface="Symbol" pitchFamily="18" charset="2"/>
              </a:rPr>
              <a:t>) </a:t>
            </a:r>
            <a:r>
              <a:rPr lang="pt-PT" sz="2400" dirty="0" err="1" smtClean="0">
                <a:sym typeface="Symbol" pitchFamily="18" charset="2"/>
              </a:rPr>
              <a:t>with</a:t>
            </a:r>
            <a:r>
              <a:rPr lang="pt-PT" sz="2400" dirty="0" smtClean="0">
                <a:sym typeface="Symbol" pitchFamily="18" charset="2"/>
              </a:rPr>
              <a:t> </a:t>
            </a:r>
            <a:r>
              <a:rPr lang="pt-PT" sz="2400" dirty="0" err="1" smtClean="0">
                <a:sym typeface="Symbol" pitchFamily="18" charset="2"/>
              </a:rPr>
              <a:t>the</a:t>
            </a:r>
            <a:r>
              <a:rPr lang="pt-PT" sz="2400" dirty="0" smtClean="0">
                <a:sym typeface="Symbol" pitchFamily="18" charset="2"/>
              </a:rPr>
              <a:t> </a:t>
            </a:r>
            <a:r>
              <a:rPr lang="pt-PT" sz="2400" dirty="0" err="1" smtClean="0">
                <a:sym typeface="Symbol" pitchFamily="18" charset="2"/>
              </a:rPr>
              <a:t>Quantitative</a:t>
            </a:r>
            <a:r>
              <a:rPr lang="pt-PT" sz="2400" dirty="0" smtClean="0">
                <a:sym typeface="Symbol" pitchFamily="18" charset="2"/>
              </a:rPr>
              <a:t> </a:t>
            </a:r>
            <a:r>
              <a:rPr lang="pt-PT" sz="2400" dirty="0" err="1" smtClean="0">
                <a:sym typeface="Symbol" pitchFamily="18" charset="2"/>
              </a:rPr>
              <a:t>Theory</a:t>
            </a:r>
            <a:r>
              <a:rPr lang="pt-PT" sz="2400" dirty="0" smtClean="0">
                <a:sym typeface="Symbol" pitchFamily="18" charset="2"/>
              </a:rPr>
              <a:t> </a:t>
            </a:r>
            <a:r>
              <a:rPr lang="pt-PT" sz="2400" dirty="0" err="1" smtClean="0">
                <a:sym typeface="Symbol" pitchFamily="18" charset="2"/>
              </a:rPr>
              <a:t>of</a:t>
            </a:r>
            <a:r>
              <a:rPr lang="pt-PT" sz="2400" dirty="0" smtClean="0">
                <a:sym typeface="Symbol" pitchFamily="18" charset="2"/>
              </a:rPr>
              <a:t> Money, </a:t>
            </a:r>
            <a:r>
              <a:rPr lang="pt-PT" sz="2400" dirty="0" err="1" smtClean="0">
                <a:sym typeface="Symbol" pitchFamily="18" charset="2"/>
              </a:rPr>
              <a:t>we</a:t>
            </a:r>
            <a:r>
              <a:rPr lang="pt-PT" sz="2400" dirty="0" smtClean="0">
                <a:sym typeface="Symbol" pitchFamily="18" charset="2"/>
              </a:rPr>
              <a:t> </a:t>
            </a:r>
            <a:r>
              <a:rPr lang="pt-PT" sz="2400" dirty="0" err="1" smtClean="0">
                <a:sym typeface="Symbol" pitchFamily="18" charset="2"/>
              </a:rPr>
              <a:t>have</a:t>
            </a:r>
            <a:r>
              <a:rPr lang="pt-PT" sz="2400" dirty="0" smtClean="0">
                <a:sym typeface="Symbol" pitchFamily="18" charset="2"/>
              </a:rPr>
              <a:t>:</a:t>
            </a:r>
          </a:p>
          <a:p>
            <a:pPr lvl="2" eaLnBrk="1" hangingPunct="1">
              <a:lnSpc>
                <a:spcPct val="140000"/>
              </a:lnSpc>
              <a:spcBef>
                <a:spcPct val="60000"/>
              </a:spcBef>
              <a:buNone/>
              <a:defRPr/>
            </a:pPr>
            <a:r>
              <a:rPr lang="pt-PT" dirty="0" smtClean="0">
                <a:sym typeface="Symbol" pitchFamily="18" charset="2"/>
              </a:rPr>
              <a:t>S(b/a) = P</a:t>
            </a:r>
            <a:r>
              <a:rPr lang="pt-PT" baseline="-25000" dirty="0" smtClean="0">
                <a:sym typeface="Symbol" pitchFamily="18" charset="2"/>
              </a:rPr>
              <a:t>A</a:t>
            </a:r>
            <a:r>
              <a:rPr lang="pt-PT" dirty="0" smtClean="0">
                <a:sym typeface="Symbol" pitchFamily="18" charset="2"/>
              </a:rPr>
              <a:t>/P</a:t>
            </a:r>
            <a:r>
              <a:rPr lang="pt-PT" baseline="-25000" dirty="0">
                <a:sym typeface="Symbol" pitchFamily="18" charset="2"/>
              </a:rPr>
              <a:t>B</a:t>
            </a:r>
            <a:r>
              <a:rPr lang="pt-PT" dirty="0" smtClean="0">
                <a:sym typeface="Symbol" pitchFamily="18" charset="2"/>
              </a:rPr>
              <a:t> = ( </a:t>
            </a:r>
            <a:r>
              <a:rPr lang="pt-PT" dirty="0" err="1" smtClean="0">
                <a:sym typeface="Symbol" pitchFamily="18" charset="2"/>
              </a:rPr>
              <a:t>M</a:t>
            </a:r>
            <a:r>
              <a:rPr lang="pt-PT" baseline="30000" dirty="0" err="1" smtClean="0">
                <a:sym typeface="Symbol" pitchFamily="18" charset="2"/>
              </a:rPr>
              <a:t>s</a:t>
            </a:r>
            <a:r>
              <a:rPr lang="pt-PT" baseline="-25000" dirty="0" err="1">
                <a:sym typeface="Symbol" pitchFamily="18" charset="2"/>
              </a:rPr>
              <a:t>A</a:t>
            </a:r>
            <a:r>
              <a:rPr lang="pt-PT" dirty="0" smtClean="0">
                <a:sym typeface="Symbol" pitchFamily="18" charset="2"/>
              </a:rPr>
              <a:t>/ </a:t>
            </a:r>
            <a:r>
              <a:rPr lang="pt-PT" dirty="0" err="1" smtClean="0">
                <a:sym typeface="Symbol" pitchFamily="18" charset="2"/>
              </a:rPr>
              <a:t>M</a:t>
            </a:r>
            <a:r>
              <a:rPr lang="pt-PT" baseline="30000" dirty="0" err="1" smtClean="0">
                <a:sym typeface="Symbol" pitchFamily="18" charset="2"/>
              </a:rPr>
              <a:t>s</a:t>
            </a:r>
            <a:r>
              <a:rPr lang="pt-PT" baseline="-25000" dirty="0" err="1">
                <a:sym typeface="Symbol" pitchFamily="18" charset="2"/>
              </a:rPr>
              <a:t>B</a:t>
            </a:r>
            <a:r>
              <a:rPr lang="pt-PT" dirty="0" smtClean="0">
                <a:sym typeface="Symbol" pitchFamily="18" charset="2"/>
              </a:rPr>
              <a:t>) / [(</a:t>
            </a:r>
            <a:r>
              <a:rPr lang="pt-PT" dirty="0" err="1" smtClean="0">
                <a:sym typeface="Symbol" pitchFamily="18" charset="2"/>
              </a:rPr>
              <a:t>k</a:t>
            </a:r>
            <a:r>
              <a:rPr lang="pt-PT" baseline="-25000" dirty="0" err="1" smtClean="0">
                <a:sym typeface="Symbol" pitchFamily="18" charset="2"/>
              </a:rPr>
              <a:t>A</a:t>
            </a:r>
            <a:r>
              <a:rPr lang="pt-PT" dirty="0" smtClean="0">
                <a:sym typeface="Symbol" pitchFamily="18" charset="2"/>
              </a:rPr>
              <a:t>/</a:t>
            </a:r>
            <a:r>
              <a:rPr lang="pt-PT" dirty="0" err="1" smtClean="0">
                <a:sym typeface="Symbol" pitchFamily="18" charset="2"/>
              </a:rPr>
              <a:t>k</a:t>
            </a:r>
            <a:r>
              <a:rPr lang="pt-PT" baseline="-25000" dirty="0" err="1">
                <a:sym typeface="Symbol" pitchFamily="18" charset="2"/>
              </a:rPr>
              <a:t>B</a:t>
            </a:r>
            <a:r>
              <a:rPr lang="pt-PT" dirty="0" smtClean="0">
                <a:sym typeface="Symbol" pitchFamily="18" charset="2"/>
              </a:rPr>
              <a:t>).(Y</a:t>
            </a:r>
            <a:r>
              <a:rPr lang="pt-PT" baseline="-25000" dirty="0" smtClean="0">
                <a:sym typeface="Symbol" pitchFamily="18" charset="2"/>
              </a:rPr>
              <a:t>A</a:t>
            </a:r>
            <a:r>
              <a:rPr lang="pt-PT" dirty="0" smtClean="0">
                <a:sym typeface="Symbol" pitchFamily="18" charset="2"/>
              </a:rPr>
              <a:t>/Y</a:t>
            </a:r>
            <a:r>
              <a:rPr lang="pt-PT" baseline="-25000" dirty="0">
                <a:sym typeface="Symbol" pitchFamily="18" charset="2"/>
              </a:rPr>
              <a:t>B</a:t>
            </a:r>
            <a:r>
              <a:rPr lang="pt-PT" dirty="0" smtClean="0">
                <a:sym typeface="Symbol" pitchFamily="18" charset="2"/>
              </a:rPr>
              <a:t>)] </a:t>
            </a:r>
          </a:p>
          <a:p>
            <a:pPr eaLnBrk="1" hangingPunct="1">
              <a:buFont typeface="Wingdings 2" pitchFamily="18" charset="2"/>
              <a:buNone/>
              <a:defRPr/>
            </a:pPr>
            <a:endParaRPr lang="pt-PT" u="sng" dirty="0"/>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37000F6A-579C-463C-B699-2721A390251E}" type="slidenum">
              <a:rPr lang="pt-PT" sz="1400">
                <a:solidFill>
                  <a:srgbClr val="FFFFFF"/>
                </a:solidFill>
                <a:latin typeface="+mj-lt"/>
                <a:ea typeface="+mj-ea"/>
                <a:cs typeface="+mj-cs"/>
              </a:rPr>
              <a:pPr algn="ctr" fontAlgn="auto">
                <a:spcBef>
                  <a:spcPts val="0"/>
                </a:spcBef>
                <a:spcAft>
                  <a:spcPts val="0"/>
                </a:spcAft>
                <a:defRPr/>
              </a:pPr>
              <a:t>3</a:t>
            </a:fld>
            <a:endParaRPr lang="pt-PT" sz="1400">
              <a:solidFill>
                <a:srgbClr val="FFFFFF"/>
              </a:solidFill>
              <a:latin typeface="+mj-lt"/>
              <a:ea typeface="+mj-ea"/>
              <a:cs typeface="+mj-cs"/>
            </a:endParaRPr>
          </a:p>
        </p:txBody>
      </p:sp>
    </p:spTree>
    <p:extLst>
      <p:ext uri="{BB962C8B-B14F-4D97-AF65-F5344CB8AC3E}">
        <p14:creationId xmlns:p14="http://schemas.microsoft.com/office/powerpoint/2010/main" val="12435751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921BE906-6EF3-4C93-8EE0-63119021BCAB}" type="slidenum">
              <a:rPr lang="pt-PT"/>
              <a:pPr>
                <a:defRPr/>
              </a:pPr>
              <a:t>4</a:t>
            </a:fld>
            <a:endParaRPr lang="pt-PT"/>
          </a:p>
        </p:txBody>
      </p:sp>
      <p:sp>
        <p:nvSpPr>
          <p:cNvPr id="16387" name="Content Placeholder 2"/>
          <p:cNvSpPr>
            <a:spLocks noGrp="1"/>
          </p:cNvSpPr>
          <p:nvPr>
            <p:ph sz="quarter" idx="1"/>
          </p:nvPr>
        </p:nvSpPr>
        <p:spPr>
          <a:xfrm>
            <a:off x="914400" y="428625"/>
            <a:ext cx="7772400" cy="5591175"/>
          </a:xfrm>
        </p:spPr>
        <p:txBody>
          <a:bodyPr/>
          <a:lstStyle/>
          <a:p>
            <a:pPr eaLnBrk="1" hangingPunct="1">
              <a:lnSpc>
                <a:spcPct val="140000"/>
              </a:lnSpc>
              <a:spcBef>
                <a:spcPct val="60000"/>
              </a:spcBef>
              <a:buFont typeface="Wingdings 2" pitchFamily="18" charset="2"/>
              <a:buChar char=""/>
            </a:pPr>
            <a:r>
              <a:rPr lang="pt-PT" dirty="0" smtClean="0">
                <a:sym typeface="Symbol" pitchFamily="18" charset="2"/>
              </a:rPr>
              <a:t>S(b/a) = P</a:t>
            </a:r>
            <a:r>
              <a:rPr lang="pt-PT" baseline="-25000" dirty="0">
                <a:sym typeface="Symbol" pitchFamily="18" charset="2"/>
              </a:rPr>
              <a:t>A</a:t>
            </a:r>
            <a:r>
              <a:rPr lang="pt-PT" dirty="0" smtClean="0">
                <a:sym typeface="Symbol" pitchFamily="18" charset="2"/>
              </a:rPr>
              <a:t>/P</a:t>
            </a:r>
            <a:r>
              <a:rPr lang="pt-PT" sz="2800" baseline="-25000" dirty="0" smtClean="0">
                <a:sym typeface="Symbol" pitchFamily="18" charset="2"/>
              </a:rPr>
              <a:t>B</a:t>
            </a:r>
            <a:r>
              <a:rPr lang="pt-PT" dirty="0" smtClean="0">
                <a:sym typeface="Symbol" pitchFamily="18" charset="2"/>
              </a:rPr>
              <a:t> = ( </a:t>
            </a:r>
            <a:r>
              <a:rPr lang="pt-PT" dirty="0" err="1" smtClean="0">
                <a:sym typeface="Symbol" pitchFamily="18" charset="2"/>
              </a:rPr>
              <a:t>M</a:t>
            </a:r>
            <a:r>
              <a:rPr lang="pt-PT" baseline="30000" dirty="0" err="1" smtClean="0">
                <a:sym typeface="Symbol" pitchFamily="18" charset="2"/>
              </a:rPr>
              <a:t>s</a:t>
            </a:r>
            <a:r>
              <a:rPr lang="pt-PT" baseline="-25000" dirty="0" err="1">
                <a:sym typeface="Symbol" pitchFamily="18" charset="2"/>
              </a:rPr>
              <a:t>A</a:t>
            </a:r>
            <a:r>
              <a:rPr lang="pt-PT" dirty="0" smtClean="0">
                <a:sym typeface="Symbol" pitchFamily="18" charset="2"/>
              </a:rPr>
              <a:t>/ </a:t>
            </a:r>
            <a:r>
              <a:rPr lang="pt-PT" dirty="0" err="1" smtClean="0">
                <a:sym typeface="Symbol" pitchFamily="18" charset="2"/>
              </a:rPr>
              <a:t>M</a:t>
            </a:r>
            <a:r>
              <a:rPr lang="pt-PT" baseline="30000" dirty="0" err="1" smtClean="0">
                <a:sym typeface="Symbol" pitchFamily="18" charset="2"/>
              </a:rPr>
              <a:t>s</a:t>
            </a:r>
            <a:r>
              <a:rPr lang="pt-PT" sz="2800" baseline="-25000" dirty="0" err="1">
                <a:sym typeface="Symbol" pitchFamily="18" charset="2"/>
              </a:rPr>
              <a:t>B</a:t>
            </a:r>
            <a:r>
              <a:rPr lang="pt-PT" dirty="0" smtClean="0">
                <a:sym typeface="Symbol" pitchFamily="18" charset="2"/>
              </a:rPr>
              <a:t>) / [(</a:t>
            </a:r>
            <a:r>
              <a:rPr lang="pt-PT" dirty="0" err="1" smtClean="0">
                <a:sym typeface="Symbol" pitchFamily="18" charset="2"/>
              </a:rPr>
              <a:t>k</a:t>
            </a:r>
            <a:r>
              <a:rPr lang="pt-PT" baseline="-25000" dirty="0" err="1">
                <a:sym typeface="Symbol" pitchFamily="18" charset="2"/>
              </a:rPr>
              <a:t>A</a:t>
            </a:r>
            <a:r>
              <a:rPr lang="pt-PT" dirty="0" smtClean="0">
                <a:sym typeface="Symbol" pitchFamily="18" charset="2"/>
              </a:rPr>
              <a:t>/</a:t>
            </a:r>
            <a:r>
              <a:rPr lang="pt-PT" dirty="0" err="1" smtClean="0">
                <a:sym typeface="Symbol" pitchFamily="18" charset="2"/>
              </a:rPr>
              <a:t>k</a:t>
            </a:r>
            <a:r>
              <a:rPr lang="pt-PT" sz="2800" baseline="-25000" dirty="0" err="1" smtClean="0">
                <a:sym typeface="Symbol" pitchFamily="18" charset="2"/>
              </a:rPr>
              <a:t>B</a:t>
            </a:r>
            <a:r>
              <a:rPr lang="pt-PT" dirty="0" smtClean="0">
                <a:sym typeface="Symbol" pitchFamily="18" charset="2"/>
              </a:rPr>
              <a:t>).(Y</a:t>
            </a:r>
            <a:r>
              <a:rPr lang="pt-PT" baseline="-25000" dirty="0">
                <a:sym typeface="Symbol" pitchFamily="18" charset="2"/>
              </a:rPr>
              <a:t>A</a:t>
            </a:r>
            <a:r>
              <a:rPr lang="pt-PT" dirty="0" smtClean="0">
                <a:sym typeface="Symbol" pitchFamily="18" charset="2"/>
              </a:rPr>
              <a:t>/Y</a:t>
            </a:r>
            <a:r>
              <a:rPr lang="pt-PT" sz="2800" baseline="-25000" dirty="0" smtClean="0">
                <a:sym typeface="Symbol" pitchFamily="18" charset="2"/>
              </a:rPr>
              <a:t>B</a:t>
            </a:r>
            <a:r>
              <a:rPr lang="pt-PT" dirty="0" smtClean="0">
                <a:sym typeface="Symbol" pitchFamily="18" charset="2"/>
              </a:rPr>
              <a:t>)]</a:t>
            </a:r>
          </a:p>
          <a:p>
            <a:pPr eaLnBrk="1" hangingPunct="1">
              <a:spcBef>
                <a:spcPct val="60000"/>
              </a:spcBef>
              <a:buFont typeface="Wingdings 2" pitchFamily="18" charset="2"/>
              <a:buChar char=""/>
            </a:pPr>
            <a:r>
              <a:rPr lang="pt-PT" dirty="0" smtClean="0">
                <a:sym typeface="Symbol" pitchFamily="18" charset="2"/>
              </a:rPr>
              <a:t> </a:t>
            </a:r>
            <a:r>
              <a:rPr lang="pt-PT" sz="2400" dirty="0" err="1" smtClean="0">
                <a:sym typeface="Symbol" pitchFamily="18" charset="2"/>
              </a:rPr>
              <a:t>Determinants</a:t>
            </a:r>
            <a:r>
              <a:rPr lang="pt-PT" sz="2400" dirty="0" smtClean="0">
                <a:sym typeface="Symbol" pitchFamily="18" charset="2"/>
              </a:rPr>
              <a:t> of the </a:t>
            </a:r>
            <a:r>
              <a:rPr lang="pt-PT" sz="2400" dirty="0" err="1" smtClean="0">
                <a:sym typeface="Symbol" pitchFamily="18" charset="2"/>
              </a:rPr>
              <a:t>appreciation</a:t>
            </a:r>
            <a:r>
              <a:rPr lang="pt-PT" sz="2400" dirty="0" smtClean="0">
                <a:sym typeface="Symbol" pitchFamily="18" charset="2"/>
              </a:rPr>
              <a:t> of </a:t>
            </a:r>
            <a:r>
              <a:rPr lang="pt-PT" sz="2400" dirty="0" err="1" smtClean="0">
                <a:sym typeface="Symbol" pitchFamily="18" charset="2"/>
              </a:rPr>
              <a:t>currency</a:t>
            </a:r>
            <a:r>
              <a:rPr lang="pt-PT" sz="2400" dirty="0" smtClean="0">
                <a:sym typeface="Symbol" pitchFamily="18" charset="2"/>
              </a:rPr>
              <a:t> </a:t>
            </a:r>
            <a:r>
              <a:rPr lang="pt-PT" sz="2400" i="1" dirty="0" smtClean="0">
                <a:sym typeface="Symbol" pitchFamily="18" charset="2"/>
              </a:rPr>
              <a:t>a</a:t>
            </a:r>
            <a:r>
              <a:rPr lang="pt-PT" sz="2400" dirty="0" smtClean="0">
                <a:sym typeface="Symbol" pitchFamily="18" charset="2"/>
              </a:rPr>
              <a:t> in the LR (</a:t>
            </a:r>
            <a:r>
              <a:rPr lang="pt-PT" sz="2200" dirty="0" err="1" smtClean="0">
                <a:latin typeface="High Tower Text" pitchFamily="18" charset="0"/>
                <a:cs typeface="Latha" pitchFamily="2"/>
                <a:sym typeface="Symbol" pitchFamily="18" charset="2"/>
              </a:rPr>
              <a:t>what</a:t>
            </a:r>
            <a:r>
              <a:rPr lang="pt-PT" sz="2200" dirty="0" smtClean="0">
                <a:latin typeface="High Tower Text" pitchFamily="18" charset="0"/>
                <a:cs typeface="Latha" pitchFamily="2"/>
                <a:sym typeface="Symbol" pitchFamily="18" charset="2"/>
              </a:rPr>
              <a:t> </a:t>
            </a:r>
            <a:r>
              <a:rPr lang="pt-PT" sz="2200" dirty="0" err="1" smtClean="0">
                <a:latin typeface="High Tower Text" pitchFamily="18" charset="0"/>
                <a:cs typeface="Latha" pitchFamily="2"/>
                <a:sym typeface="Symbol" pitchFamily="18" charset="2"/>
              </a:rPr>
              <a:t>is</a:t>
            </a:r>
            <a:r>
              <a:rPr lang="pt-PT" sz="2200" dirty="0" smtClean="0">
                <a:latin typeface="High Tower Text" pitchFamily="18" charset="0"/>
                <a:cs typeface="Latha" pitchFamily="2"/>
                <a:sym typeface="Symbol" pitchFamily="18" charset="2"/>
              </a:rPr>
              <a:t> </a:t>
            </a:r>
            <a:r>
              <a:rPr lang="pt-PT" sz="2200" dirty="0" err="1" smtClean="0">
                <a:latin typeface="High Tower Text" pitchFamily="18" charset="0"/>
                <a:cs typeface="Latha" pitchFamily="2"/>
                <a:sym typeface="Symbol" pitchFamily="18" charset="2"/>
              </a:rPr>
              <a:t>behind</a:t>
            </a:r>
            <a:r>
              <a:rPr lang="pt-PT" sz="2200" dirty="0" smtClean="0">
                <a:latin typeface="High Tower Text" pitchFamily="18" charset="0"/>
                <a:cs typeface="Latha" pitchFamily="2"/>
                <a:sym typeface="Symbol" pitchFamily="18" charset="2"/>
              </a:rPr>
              <a:t> the </a:t>
            </a:r>
            <a:r>
              <a:rPr lang="pt-PT" sz="2200" dirty="0" err="1" smtClean="0">
                <a:latin typeface="High Tower Text" pitchFamily="18" charset="0"/>
                <a:cs typeface="Latha" pitchFamily="2"/>
                <a:sym typeface="Symbol" pitchFamily="18" charset="2"/>
              </a:rPr>
              <a:t>lower</a:t>
            </a:r>
            <a:r>
              <a:rPr lang="pt-PT" sz="2200" dirty="0" smtClean="0">
                <a:latin typeface="High Tower Text" pitchFamily="18" charset="0"/>
                <a:cs typeface="Latha" pitchFamily="2"/>
                <a:sym typeface="Symbol" pitchFamily="18" charset="2"/>
              </a:rPr>
              <a:t> </a:t>
            </a:r>
            <a:r>
              <a:rPr lang="pt-PT" sz="2200" dirty="0" err="1" smtClean="0">
                <a:latin typeface="High Tower Text" pitchFamily="18" charset="0"/>
                <a:cs typeface="Latha" pitchFamily="2"/>
                <a:sym typeface="Symbol" pitchFamily="18" charset="2"/>
              </a:rPr>
              <a:t>increase</a:t>
            </a:r>
            <a:r>
              <a:rPr lang="pt-PT" sz="2200" dirty="0" smtClean="0">
                <a:latin typeface="High Tower Text" pitchFamily="18" charset="0"/>
                <a:cs typeface="Latha" pitchFamily="2"/>
                <a:sym typeface="Symbol" pitchFamily="18" charset="2"/>
              </a:rPr>
              <a:t> in </a:t>
            </a:r>
            <a:r>
              <a:rPr lang="pt-PT" sz="2200" dirty="0" err="1" smtClean="0">
                <a:latin typeface="High Tower Text" pitchFamily="18" charset="0"/>
                <a:cs typeface="Latha" pitchFamily="2"/>
                <a:sym typeface="Symbol" pitchFamily="18" charset="2"/>
              </a:rPr>
              <a:t>relative</a:t>
            </a:r>
            <a:r>
              <a:rPr lang="pt-PT" sz="2200" dirty="0" smtClean="0">
                <a:latin typeface="High Tower Text" pitchFamily="18" charset="0"/>
                <a:cs typeface="Latha" pitchFamily="2"/>
                <a:sym typeface="Symbol" pitchFamily="18" charset="2"/>
              </a:rPr>
              <a:t> </a:t>
            </a:r>
            <a:r>
              <a:rPr lang="pt-PT" sz="2200" dirty="0" err="1" smtClean="0">
                <a:latin typeface="High Tower Text" pitchFamily="18" charset="0"/>
                <a:cs typeface="Latha" pitchFamily="2"/>
                <a:sym typeface="Symbol" pitchFamily="18" charset="2"/>
              </a:rPr>
              <a:t>prices</a:t>
            </a:r>
            <a:r>
              <a:rPr lang="pt-PT" sz="2200" dirty="0" smtClean="0">
                <a:latin typeface="High Tower Text" pitchFamily="18" charset="0"/>
                <a:cs typeface="Latha" pitchFamily="2"/>
                <a:sym typeface="Symbol" pitchFamily="18" charset="2"/>
              </a:rPr>
              <a:t>):</a:t>
            </a:r>
            <a:endParaRPr lang="pt-PT" sz="2400" dirty="0" smtClean="0">
              <a:sym typeface="Symbol" pitchFamily="18" charset="2"/>
            </a:endParaRPr>
          </a:p>
          <a:p>
            <a:pPr lvl="1" eaLnBrk="1" hangingPunct="1">
              <a:spcBef>
                <a:spcPts val="1200"/>
              </a:spcBef>
              <a:buFont typeface="Wingdings 2" pitchFamily="18" charset="2"/>
              <a:buChar char=""/>
            </a:pPr>
            <a:r>
              <a:rPr lang="pt-PT" sz="2200" dirty="0" err="1" smtClean="0">
                <a:sym typeface="Symbol" pitchFamily="18" charset="2"/>
              </a:rPr>
              <a:t>Lower</a:t>
            </a:r>
            <a:r>
              <a:rPr lang="pt-PT" sz="2200" dirty="0" smtClean="0">
                <a:sym typeface="Symbol" pitchFamily="18" charset="2"/>
              </a:rPr>
              <a:t> </a:t>
            </a:r>
            <a:r>
              <a:rPr lang="pt-PT" sz="2200" dirty="0" err="1" smtClean="0">
                <a:sym typeface="Symbol" pitchFamily="18" charset="2"/>
              </a:rPr>
              <a:t>growth</a:t>
            </a:r>
            <a:r>
              <a:rPr lang="pt-PT" sz="2200" dirty="0" smtClean="0">
                <a:sym typeface="Symbol" pitchFamily="18" charset="2"/>
              </a:rPr>
              <a:t> </a:t>
            </a:r>
            <a:r>
              <a:rPr lang="pt-PT" sz="2200" dirty="0" err="1" smtClean="0">
                <a:sym typeface="Symbol" pitchFamily="18" charset="2"/>
              </a:rPr>
              <a:t>of</a:t>
            </a:r>
            <a:r>
              <a:rPr lang="pt-PT" sz="2200" dirty="0" smtClean="0">
                <a:sym typeface="Symbol" pitchFamily="18" charset="2"/>
              </a:rPr>
              <a:t> </a:t>
            </a:r>
            <a:r>
              <a:rPr lang="pt-PT" sz="2200" dirty="0" err="1" smtClean="0">
                <a:sym typeface="Symbol" pitchFamily="18" charset="2"/>
              </a:rPr>
              <a:t>the</a:t>
            </a:r>
            <a:r>
              <a:rPr lang="pt-PT" sz="2200" dirty="0" smtClean="0">
                <a:sym typeface="Symbol" pitchFamily="18" charset="2"/>
              </a:rPr>
              <a:t> </a:t>
            </a:r>
            <a:r>
              <a:rPr lang="pt-PT" sz="2200" dirty="0" err="1" smtClean="0">
                <a:sym typeface="Symbol" pitchFamily="18" charset="2"/>
              </a:rPr>
              <a:t>money</a:t>
            </a:r>
            <a:r>
              <a:rPr lang="pt-PT" sz="2200" dirty="0" smtClean="0">
                <a:sym typeface="Symbol" pitchFamily="18" charset="2"/>
              </a:rPr>
              <a:t> stock. </a:t>
            </a:r>
          </a:p>
          <a:p>
            <a:pPr lvl="1" eaLnBrk="1" hangingPunct="1">
              <a:spcBef>
                <a:spcPts val="588"/>
              </a:spcBef>
              <a:buFont typeface="Wingdings 2" pitchFamily="18" charset="2"/>
              <a:buChar char=""/>
            </a:pPr>
            <a:r>
              <a:rPr lang="pt-PT" sz="2200" dirty="0" err="1" smtClean="0">
                <a:sym typeface="Symbol" pitchFamily="18" charset="2"/>
              </a:rPr>
              <a:t>Larger</a:t>
            </a:r>
            <a:r>
              <a:rPr lang="pt-PT" sz="2200" dirty="0" smtClean="0">
                <a:sym typeface="Symbol" pitchFamily="18" charset="2"/>
              </a:rPr>
              <a:t> </a:t>
            </a:r>
            <a:r>
              <a:rPr lang="pt-PT" sz="2200" dirty="0" err="1" smtClean="0">
                <a:sym typeface="Symbol" pitchFamily="18" charset="2"/>
              </a:rPr>
              <a:t>growth</a:t>
            </a:r>
            <a:r>
              <a:rPr lang="pt-PT" sz="2200" dirty="0" smtClean="0">
                <a:sym typeface="Symbol" pitchFamily="18" charset="2"/>
              </a:rPr>
              <a:t> </a:t>
            </a:r>
            <a:r>
              <a:rPr lang="pt-PT" sz="2200" dirty="0" err="1" smtClean="0">
                <a:sym typeface="Symbol" pitchFamily="18" charset="2"/>
              </a:rPr>
              <a:t>of</a:t>
            </a:r>
            <a:r>
              <a:rPr lang="pt-PT" sz="2200" dirty="0" smtClean="0">
                <a:sym typeface="Symbol" pitchFamily="18" charset="2"/>
              </a:rPr>
              <a:t> </a:t>
            </a:r>
            <a:r>
              <a:rPr lang="pt-PT" sz="2200" dirty="0" err="1" smtClean="0">
                <a:sym typeface="Symbol" pitchFamily="18" charset="2"/>
              </a:rPr>
              <a:t>the</a:t>
            </a:r>
            <a:r>
              <a:rPr lang="pt-PT" sz="2200" dirty="0" smtClean="0">
                <a:sym typeface="Symbol" pitchFamily="18" charset="2"/>
              </a:rPr>
              <a:t> real output. </a:t>
            </a:r>
          </a:p>
          <a:p>
            <a:pPr lvl="1" eaLnBrk="1" hangingPunct="1">
              <a:spcBef>
                <a:spcPts val="588"/>
              </a:spcBef>
              <a:buFont typeface="Wingdings 2" pitchFamily="18" charset="2"/>
              <a:buChar char=""/>
            </a:pPr>
            <a:r>
              <a:rPr lang="pt-PT" sz="2200" dirty="0" err="1" smtClean="0">
                <a:sym typeface="Symbol" pitchFamily="18" charset="2"/>
              </a:rPr>
              <a:t>Increase</a:t>
            </a:r>
            <a:r>
              <a:rPr lang="pt-PT" sz="2200" dirty="0" smtClean="0">
                <a:sym typeface="Symbol" pitchFamily="18" charset="2"/>
              </a:rPr>
              <a:t> in the ratio (</a:t>
            </a:r>
            <a:r>
              <a:rPr lang="pt-PT" sz="2200" dirty="0" err="1" smtClean="0">
                <a:sym typeface="Symbol" pitchFamily="18" charset="2"/>
              </a:rPr>
              <a:t>k</a:t>
            </a:r>
            <a:r>
              <a:rPr lang="pt-PT" sz="2000" baseline="-25000" dirty="0" err="1">
                <a:sym typeface="Symbol" pitchFamily="18" charset="2"/>
              </a:rPr>
              <a:t>A</a:t>
            </a:r>
            <a:r>
              <a:rPr lang="pt-PT" sz="2200" dirty="0" smtClean="0">
                <a:sym typeface="Symbol" pitchFamily="18" charset="2"/>
              </a:rPr>
              <a:t>/</a:t>
            </a:r>
            <a:r>
              <a:rPr lang="pt-PT" sz="2200" dirty="0" err="1" smtClean="0">
                <a:sym typeface="Symbol" pitchFamily="18" charset="2"/>
              </a:rPr>
              <a:t>k</a:t>
            </a:r>
            <a:r>
              <a:rPr lang="pt-PT" sz="2000" baseline="-25000" dirty="0" err="1" smtClean="0">
                <a:sym typeface="Symbol" pitchFamily="18" charset="2"/>
              </a:rPr>
              <a:t>B</a:t>
            </a:r>
            <a:r>
              <a:rPr lang="pt-PT" sz="2200" dirty="0" smtClean="0">
                <a:sym typeface="Symbol" pitchFamily="18" charset="2"/>
              </a:rPr>
              <a:t>).</a:t>
            </a:r>
          </a:p>
          <a:p>
            <a:pPr eaLnBrk="1" hangingPunct="1">
              <a:spcBef>
                <a:spcPts val="588"/>
              </a:spcBef>
              <a:buFont typeface="Wingdings 2" pitchFamily="18" charset="2"/>
              <a:buChar char=""/>
            </a:pPr>
            <a:r>
              <a:rPr lang="pt-PT" sz="2400" dirty="0" smtClean="0">
                <a:sym typeface="Symbol" pitchFamily="18" charset="2"/>
              </a:rPr>
              <a:t>Some </a:t>
            </a:r>
            <a:r>
              <a:rPr lang="pt-PT" sz="2400" dirty="0" err="1" smtClean="0">
                <a:sym typeface="Symbol" pitchFamily="18" charset="2"/>
              </a:rPr>
              <a:t>elasticities</a:t>
            </a:r>
            <a:r>
              <a:rPr lang="pt-PT" sz="2400" dirty="0" smtClean="0">
                <a:sym typeface="Symbol" pitchFamily="18" charset="2"/>
              </a:rPr>
              <a:t> = 1. </a:t>
            </a:r>
          </a:p>
          <a:p>
            <a:pPr lvl="1" eaLnBrk="1" hangingPunct="1">
              <a:spcBef>
                <a:spcPts val="588"/>
              </a:spcBef>
              <a:buFont typeface="Wingdings 2" pitchFamily="18" charset="2"/>
              <a:buChar char=""/>
            </a:pPr>
            <a:r>
              <a:rPr lang="pt-PT" sz="2200" dirty="0" err="1" smtClean="0">
                <a:sym typeface="Symbol" pitchFamily="18" charset="2"/>
              </a:rPr>
              <a:t>With</a:t>
            </a:r>
            <a:r>
              <a:rPr lang="pt-PT" sz="2200" dirty="0" smtClean="0">
                <a:sym typeface="Symbol" pitchFamily="18" charset="2"/>
              </a:rPr>
              <a:t> </a:t>
            </a:r>
            <a:r>
              <a:rPr lang="pt-PT" sz="2200" dirty="0" err="1" smtClean="0">
                <a:sym typeface="Symbol" pitchFamily="18" charset="2"/>
              </a:rPr>
              <a:t>everything</a:t>
            </a:r>
            <a:r>
              <a:rPr lang="pt-PT" sz="2200" dirty="0" smtClean="0">
                <a:sym typeface="Symbol" pitchFamily="18" charset="2"/>
              </a:rPr>
              <a:t> </a:t>
            </a:r>
            <a:r>
              <a:rPr lang="pt-PT" sz="2200" dirty="0" err="1" smtClean="0">
                <a:sym typeface="Symbol" pitchFamily="18" charset="2"/>
              </a:rPr>
              <a:t>else</a:t>
            </a:r>
            <a:r>
              <a:rPr lang="pt-PT" sz="2200" dirty="0" smtClean="0">
                <a:sym typeface="Symbol" pitchFamily="18" charset="2"/>
              </a:rPr>
              <a:t> </a:t>
            </a:r>
            <a:r>
              <a:rPr lang="pt-PT" sz="2200" dirty="0" err="1" smtClean="0">
                <a:sym typeface="Symbol" pitchFamily="18" charset="2"/>
              </a:rPr>
              <a:t>constant</a:t>
            </a:r>
            <a:r>
              <a:rPr lang="pt-PT" sz="2200" dirty="0" smtClean="0">
                <a:sym typeface="Symbol" pitchFamily="18" charset="2"/>
              </a:rPr>
              <a:t>, </a:t>
            </a:r>
          </a:p>
          <a:p>
            <a:pPr lvl="2" eaLnBrk="1" hangingPunct="1">
              <a:spcBef>
                <a:spcPts val="588"/>
              </a:spcBef>
              <a:buFont typeface="Wingdings 2" pitchFamily="18" charset="2"/>
              <a:buChar char=""/>
            </a:pPr>
            <a:r>
              <a:rPr lang="pt-PT" sz="1800" dirty="0" smtClean="0">
                <a:sym typeface="Symbol" pitchFamily="18" charset="2"/>
              </a:rPr>
              <a:t>1% </a:t>
            </a:r>
            <a:r>
              <a:rPr lang="pt-PT" sz="1800" dirty="0" err="1" smtClean="0">
                <a:sym typeface="Symbol" pitchFamily="18" charset="2"/>
              </a:rPr>
              <a:t>increase</a:t>
            </a:r>
            <a:r>
              <a:rPr lang="pt-PT" sz="1800" dirty="0" smtClean="0">
                <a:sym typeface="Symbol" pitchFamily="18" charset="2"/>
              </a:rPr>
              <a:t> in </a:t>
            </a:r>
            <a:r>
              <a:rPr lang="pt-PT" sz="1800" dirty="0" err="1" smtClean="0">
                <a:sym typeface="Symbol" pitchFamily="18" charset="2"/>
              </a:rPr>
              <a:t>M</a:t>
            </a:r>
            <a:r>
              <a:rPr lang="pt-PT" sz="1600" baseline="30000" dirty="0" err="1" smtClean="0">
                <a:sym typeface="Symbol" pitchFamily="18" charset="2"/>
              </a:rPr>
              <a:t>s</a:t>
            </a:r>
            <a:r>
              <a:rPr lang="pt-PT" sz="1600" baseline="-25000" dirty="0" err="1">
                <a:sym typeface="Symbol" pitchFamily="18" charset="2"/>
              </a:rPr>
              <a:t>A</a:t>
            </a:r>
            <a:r>
              <a:rPr lang="pt-PT" sz="1600" baseline="30000" dirty="0" smtClean="0">
                <a:sym typeface="Symbol" pitchFamily="18" charset="2"/>
              </a:rPr>
              <a:t>  </a:t>
            </a:r>
            <a:r>
              <a:rPr lang="pt-PT" sz="1600" dirty="0" smtClean="0">
                <a:sym typeface="Wingdings" pitchFamily="2" charset="2"/>
              </a:rPr>
              <a:t> </a:t>
            </a:r>
            <a:r>
              <a:rPr lang="pt-PT" sz="1800" dirty="0" smtClean="0">
                <a:sym typeface="Symbol" pitchFamily="18" charset="2"/>
              </a:rPr>
              <a:t>1% </a:t>
            </a:r>
            <a:r>
              <a:rPr lang="en-US" sz="1800" dirty="0" smtClean="0">
                <a:sym typeface="Symbol" pitchFamily="18" charset="2"/>
              </a:rPr>
              <a:t>depreciation of the domestic currency</a:t>
            </a:r>
            <a:endParaRPr lang="pt-PT" sz="1800" dirty="0" smtClean="0">
              <a:sym typeface="Symbol" pitchFamily="18" charset="2"/>
            </a:endParaRPr>
          </a:p>
          <a:p>
            <a:pPr lvl="2" eaLnBrk="1" hangingPunct="1">
              <a:spcBef>
                <a:spcPts val="588"/>
              </a:spcBef>
              <a:buFont typeface="Wingdings 2" pitchFamily="18" charset="2"/>
              <a:buChar char=""/>
            </a:pPr>
            <a:r>
              <a:rPr lang="pt-PT" sz="1800" dirty="0" smtClean="0">
                <a:sym typeface="Symbol" pitchFamily="18" charset="2"/>
              </a:rPr>
              <a:t>1% </a:t>
            </a:r>
            <a:r>
              <a:rPr lang="pt-PT" sz="1800" dirty="0" err="1" smtClean="0">
                <a:sym typeface="Symbol" pitchFamily="18" charset="2"/>
              </a:rPr>
              <a:t>increase</a:t>
            </a:r>
            <a:r>
              <a:rPr lang="pt-PT" sz="1800" dirty="0" smtClean="0">
                <a:sym typeface="Symbol" pitchFamily="18" charset="2"/>
              </a:rPr>
              <a:t> in </a:t>
            </a:r>
            <a:r>
              <a:rPr lang="pt-PT" sz="1800" dirty="0" err="1" smtClean="0">
                <a:sym typeface="Symbol" pitchFamily="18" charset="2"/>
              </a:rPr>
              <a:t>M</a:t>
            </a:r>
            <a:r>
              <a:rPr lang="pt-PT" sz="1800" baseline="30000" dirty="0" err="1" smtClean="0">
                <a:sym typeface="Symbol" pitchFamily="18" charset="2"/>
              </a:rPr>
              <a:t>s</a:t>
            </a:r>
            <a:r>
              <a:rPr lang="pt-PT" sz="1800" baseline="-25000" dirty="0" err="1">
                <a:sym typeface="Symbol" pitchFamily="18" charset="2"/>
              </a:rPr>
              <a:t>B</a:t>
            </a:r>
            <a:r>
              <a:rPr lang="pt-PT" sz="1800" baseline="30000" dirty="0" smtClean="0">
                <a:sym typeface="Symbol" pitchFamily="18" charset="2"/>
              </a:rPr>
              <a:t> </a:t>
            </a:r>
            <a:r>
              <a:rPr lang="pt-PT" sz="1600" dirty="0" smtClean="0">
                <a:sym typeface="Wingdings" pitchFamily="2" charset="2"/>
              </a:rPr>
              <a:t></a:t>
            </a:r>
            <a:r>
              <a:rPr lang="pt-PT" sz="1800" dirty="0" smtClean="0">
                <a:sym typeface="Wingdings" pitchFamily="2" charset="2"/>
              </a:rPr>
              <a:t> </a:t>
            </a:r>
            <a:r>
              <a:rPr lang="pt-PT" sz="1800" dirty="0" smtClean="0">
                <a:sym typeface="Symbol" pitchFamily="18" charset="2"/>
              </a:rPr>
              <a:t>1% </a:t>
            </a:r>
            <a:r>
              <a:rPr lang="en-US" sz="1800" dirty="0" smtClean="0">
                <a:sym typeface="Symbol" pitchFamily="18" charset="2"/>
              </a:rPr>
              <a:t>appreciation of the domestic currency</a:t>
            </a:r>
            <a:endParaRPr lang="pt-PT" sz="1800" dirty="0" smtClean="0">
              <a:sym typeface="Symbol" pitchFamily="18" charset="2"/>
            </a:endParaRPr>
          </a:p>
          <a:p>
            <a:pPr lvl="2" eaLnBrk="1" hangingPunct="1">
              <a:spcBef>
                <a:spcPts val="588"/>
              </a:spcBef>
              <a:buFont typeface="Wingdings 2" pitchFamily="18" charset="2"/>
              <a:buChar char=""/>
            </a:pPr>
            <a:r>
              <a:rPr lang="pt-PT" sz="1800" dirty="0" smtClean="0">
                <a:sym typeface="Symbol" pitchFamily="18" charset="2"/>
              </a:rPr>
              <a:t>1% </a:t>
            </a:r>
            <a:r>
              <a:rPr lang="pt-PT" sz="1800" dirty="0" err="1" smtClean="0">
                <a:sym typeface="Symbol" pitchFamily="18" charset="2"/>
              </a:rPr>
              <a:t>increase</a:t>
            </a:r>
            <a:r>
              <a:rPr lang="pt-PT" sz="1800" dirty="0" smtClean="0">
                <a:sym typeface="Symbol" pitchFamily="18" charset="2"/>
              </a:rPr>
              <a:t> in Y</a:t>
            </a:r>
            <a:r>
              <a:rPr lang="pt-PT" sz="1800" baseline="-25000" dirty="0">
                <a:sym typeface="Symbol" pitchFamily="18" charset="2"/>
              </a:rPr>
              <a:t>A</a:t>
            </a:r>
            <a:r>
              <a:rPr lang="pt-PT" sz="1800" dirty="0" smtClean="0">
                <a:sym typeface="Symbol" pitchFamily="18" charset="2"/>
              </a:rPr>
              <a:t> </a:t>
            </a:r>
            <a:r>
              <a:rPr lang="pt-PT" sz="1600" dirty="0" smtClean="0">
                <a:sym typeface="Wingdings" pitchFamily="2" charset="2"/>
              </a:rPr>
              <a:t> </a:t>
            </a:r>
            <a:r>
              <a:rPr lang="pt-PT" sz="1800" dirty="0" smtClean="0">
                <a:sym typeface="Symbol" pitchFamily="18" charset="2"/>
              </a:rPr>
              <a:t>1% </a:t>
            </a:r>
            <a:r>
              <a:rPr lang="en-US" sz="1800" dirty="0" smtClean="0">
                <a:sym typeface="Symbol" pitchFamily="18" charset="2"/>
              </a:rPr>
              <a:t>appreciation of the domestic currency</a:t>
            </a:r>
            <a:endParaRPr lang="pt-PT" sz="1800" dirty="0" smtClean="0">
              <a:sym typeface="Symbol" pitchFamily="18" charset="2"/>
            </a:endParaRPr>
          </a:p>
          <a:p>
            <a:pPr lvl="2" eaLnBrk="1" hangingPunct="1">
              <a:spcBef>
                <a:spcPts val="588"/>
              </a:spcBef>
              <a:buFont typeface="Wingdings 2" pitchFamily="18" charset="2"/>
              <a:buChar char=""/>
            </a:pPr>
            <a:r>
              <a:rPr lang="pt-PT" sz="1800" dirty="0" smtClean="0">
                <a:sym typeface="Symbol" pitchFamily="18" charset="2"/>
              </a:rPr>
              <a:t>1% </a:t>
            </a:r>
            <a:r>
              <a:rPr lang="pt-PT" sz="1800" dirty="0" err="1" smtClean="0">
                <a:sym typeface="Symbol" pitchFamily="18" charset="2"/>
              </a:rPr>
              <a:t>increase</a:t>
            </a:r>
            <a:r>
              <a:rPr lang="pt-PT" sz="1800" dirty="0" smtClean="0">
                <a:sym typeface="Symbol" pitchFamily="18" charset="2"/>
              </a:rPr>
              <a:t> in Y</a:t>
            </a:r>
            <a:r>
              <a:rPr lang="pt-PT" sz="1800" baseline="-25000" dirty="0">
                <a:sym typeface="Symbol" pitchFamily="18" charset="2"/>
              </a:rPr>
              <a:t>B</a:t>
            </a:r>
            <a:r>
              <a:rPr lang="pt-PT" sz="1800" dirty="0" smtClean="0">
                <a:sym typeface="Symbol" pitchFamily="18" charset="2"/>
              </a:rPr>
              <a:t> </a:t>
            </a:r>
            <a:r>
              <a:rPr lang="pt-PT" sz="1600" dirty="0" smtClean="0">
                <a:sym typeface="Wingdings" pitchFamily="2" charset="2"/>
              </a:rPr>
              <a:t> </a:t>
            </a:r>
            <a:r>
              <a:rPr lang="pt-PT" sz="1800" dirty="0" smtClean="0">
                <a:sym typeface="Symbol" pitchFamily="18" charset="2"/>
              </a:rPr>
              <a:t>1% </a:t>
            </a:r>
            <a:r>
              <a:rPr lang="en-US" sz="1800" dirty="0" smtClean="0">
                <a:sym typeface="Symbol" pitchFamily="18" charset="2"/>
              </a:rPr>
              <a:t>depreciation of the domestic currency</a:t>
            </a:r>
            <a:endParaRPr lang="pt-PT" sz="1800" dirty="0" smtClean="0">
              <a:sym typeface="Symbol" pitchFamily="18" charset="2"/>
            </a:endParaRPr>
          </a:p>
          <a:p>
            <a:pPr lvl="2" eaLnBrk="1" hangingPunct="1">
              <a:spcBef>
                <a:spcPts val="588"/>
              </a:spcBef>
              <a:buFont typeface="Wingdings 2" pitchFamily="18" charset="2"/>
              <a:buNone/>
            </a:pPr>
            <a:endParaRPr lang="pt-PT" sz="1800" dirty="0" smtClean="0">
              <a:sym typeface="Symbol" pitchFamily="18" charset="2"/>
            </a:endParaRPr>
          </a:p>
          <a:p>
            <a:pPr lvl="2" eaLnBrk="1" hangingPunct="1">
              <a:spcBef>
                <a:spcPts val="588"/>
              </a:spcBef>
              <a:buFont typeface="Wingdings 2" pitchFamily="18" charset="2"/>
              <a:buChar char=""/>
            </a:pPr>
            <a:endParaRPr lang="pt-PT" sz="1800" dirty="0" smtClean="0">
              <a:sym typeface="Symbol" pitchFamily="18" charset="2"/>
            </a:endParaRPr>
          </a:p>
          <a:p>
            <a:pPr eaLnBrk="1" hangingPunct="1">
              <a:lnSpc>
                <a:spcPct val="140000"/>
              </a:lnSpc>
              <a:spcBef>
                <a:spcPct val="60000"/>
              </a:spcBef>
              <a:buFont typeface="Wingdings 2" pitchFamily="18" charset="2"/>
              <a:buChar char=""/>
            </a:pPr>
            <a:endParaRPr lang="pt-PT" dirty="0" smtClean="0">
              <a:sym typeface="Symbol" pitchFamily="18" charset="2"/>
            </a:endParaRPr>
          </a:p>
          <a:p>
            <a:pPr eaLnBrk="1" hangingPunct="1"/>
            <a:endParaRPr lang="pt-PT" dirty="0" smtClean="0"/>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B007352A-F66D-4098-BFCB-7FA16EB56C3E}" type="slidenum">
              <a:rPr lang="pt-PT" sz="1400">
                <a:solidFill>
                  <a:srgbClr val="FFFFFF"/>
                </a:solidFill>
                <a:latin typeface="+mj-lt"/>
                <a:ea typeface="+mj-ea"/>
                <a:cs typeface="+mj-cs"/>
              </a:rPr>
              <a:pPr algn="ctr" fontAlgn="auto">
                <a:spcBef>
                  <a:spcPts val="0"/>
                </a:spcBef>
                <a:spcAft>
                  <a:spcPts val="0"/>
                </a:spcAft>
                <a:defRPr/>
              </a:pPr>
              <a:t>4</a:t>
            </a:fld>
            <a:endParaRPr lang="pt-PT" sz="1400">
              <a:solidFill>
                <a:srgbClr val="FFFFFF"/>
              </a:solidFill>
              <a:latin typeface="+mj-lt"/>
              <a:ea typeface="+mj-ea"/>
              <a:cs typeface="+mj-cs"/>
            </a:endParaRPr>
          </a:p>
        </p:txBody>
      </p:sp>
    </p:spTree>
    <p:extLst>
      <p:ext uri="{BB962C8B-B14F-4D97-AF65-F5344CB8AC3E}">
        <p14:creationId xmlns:p14="http://schemas.microsoft.com/office/powerpoint/2010/main" val="3437128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22"/>
          <p:cNvSpPr>
            <a:spLocks noGrp="1"/>
          </p:cNvSpPr>
          <p:nvPr>
            <p:ph type="sldNum" sz="quarter" idx="12"/>
          </p:nvPr>
        </p:nvSpPr>
        <p:spPr/>
        <p:txBody>
          <a:bodyPr/>
          <a:lstStyle/>
          <a:p>
            <a:pPr>
              <a:defRPr/>
            </a:pPr>
            <a:fld id="{DEBB087E-3414-41DC-B92B-206BE7CE40D0}" type="slidenum">
              <a:rPr lang="pt-PT"/>
              <a:pPr>
                <a:defRPr/>
              </a:pPr>
              <a:t>5</a:t>
            </a:fld>
            <a:endParaRPr lang="pt-PT"/>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9DEB7F94-87F3-4720-87B7-1A5A935AB76C}" type="slidenum">
              <a:rPr lang="pt-PT" sz="1400">
                <a:solidFill>
                  <a:srgbClr val="FFFFFF"/>
                </a:solidFill>
                <a:latin typeface="+mj-lt"/>
                <a:ea typeface="+mj-ea"/>
                <a:cs typeface="+mj-cs"/>
              </a:rPr>
              <a:pPr algn="ctr" fontAlgn="auto">
                <a:spcBef>
                  <a:spcPts val="0"/>
                </a:spcBef>
                <a:spcAft>
                  <a:spcPts val="0"/>
                </a:spcAft>
                <a:defRPr/>
              </a:pPr>
              <a:t>5</a:t>
            </a:fld>
            <a:endParaRPr lang="pt-PT" sz="1400">
              <a:solidFill>
                <a:srgbClr val="FFFFFF"/>
              </a:solidFill>
              <a:latin typeface="+mj-lt"/>
              <a:ea typeface="+mj-ea"/>
              <a:cs typeface="+mj-cs"/>
            </a:endParaRPr>
          </a:p>
        </p:txBody>
      </p:sp>
      <p:pic>
        <p:nvPicPr>
          <p:cNvPr id="17412" name="Picture 2"/>
          <p:cNvPicPr>
            <a:picLocks noGrp="1" noChangeAspect="1" noChangeArrowheads="1"/>
          </p:cNvPicPr>
          <p:nvPr>
            <p:ph sz="quarter" idx="1"/>
          </p:nvPr>
        </p:nvPicPr>
        <p:blipFill>
          <a:blip r:embed="rId3" cstate="print"/>
          <a:srcRect/>
          <a:stretch>
            <a:fillRect/>
          </a:stretch>
        </p:blipFill>
        <p:spPr>
          <a:xfrm>
            <a:off x="1071563" y="857250"/>
            <a:ext cx="6534150" cy="3028950"/>
          </a:xfrm>
          <a:noFill/>
        </p:spPr>
      </p:pic>
      <p:sp>
        <p:nvSpPr>
          <p:cNvPr id="17413" name="Rectangle 5"/>
          <p:cNvSpPr>
            <a:spLocks noChangeArrowheads="1"/>
          </p:cNvSpPr>
          <p:nvPr/>
        </p:nvSpPr>
        <p:spPr bwMode="auto">
          <a:xfrm>
            <a:off x="428625" y="285750"/>
            <a:ext cx="8286750" cy="369888"/>
          </a:xfrm>
          <a:prstGeom prst="rect">
            <a:avLst/>
          </a:prstGeom>
          <a:noFill/>
          <a:ln w="9525">
            <a:noFill/>
            <a:miter lim="800000"/>
            <a:headEnd/>
            <a:tailEnd/>
          </a:ln>
        </p:spPr>
        <p:txBody>
          <a:bodyPr>
            <a:spAutoFit/>
          </a:bodyPr>
          <a:lstStyle/>
          <a:p>
            <a:pPr algn="ctr"/>
            <a:r>
              <a:rPr lang="en-US" dirty="0"/>
              <a:t>The Monetary Model with an increase in the money supply.</a:t>
            </a:r>
            <a:endParaRPr lang="pt-PT" dirty="0"/>
          </a:p>
        </p:txBody>
      </p:sp>
      <p:sp>
        <p:nvSpPr>
          <p:cNvPr id="17414" name="Rectangle 6"/>
          <p:cNvSpPr>
            <a:spLocks noChangeArrowheads="1"/>
          </p:cNvSpPr>
          <p:nvPr/>
        </p:nvSpPr>
        <p:spPr bwMode="auto">
          <a:xfrm>
            <a:off x="827088" y="3643313"/>
            <a:ext cx="6888162" cy="830997"/>
          </a:xfrm>
          <a:prstGeom prst="rect">
            <a:avLst/>
          </a:prstGeom>
          <a:noFill/>
          <a:ln w="9525">
            <a:noFill/>
            <a:miter lim="800000"/>
            <a:headEnd/>
            <a:tailEnd/>
          </a:ln>
        </p:spPr>
        <p:txBody>
          <a:bodyPr>
            <a:spAutoFit/>
          </a:bodyPr>
          <a:lstStyle/>
          <a:p>
            <a:pPr indent="-457200"/>
            <a:r>
              <a:rPr lang="en-US" sz="1600" u="sng" dirty="0" smtClean="0">
                <a:latin typeface="Perpetua" pitchFamily="18" charset="0"/>
              </a:rPr>
              <a:t>Source</a:t>
            </a:r>
            <a:r>
              <a:rPr lang="en-US" sz="1600" dirty="0" smtClean="0">
                <a:latin typeface="Perpetua" pitchFamily="18" charset="0"/>
              </a:rPr>
              <a:t>: </a:t>
            </a:r>
            <a:r>
              <a:rPr lang="en-US" sz="1600" dirty="0">
                <a:latin typeface="Perpetua" pitchFamily="18" charset="0"/>
              </a:rPr>
              <a:t>Harvey,  J. , 2007, Teaching Post Keynesian Exchange Rate Theory, </a:t>
            </a:r>
            <a:r>
              <a:rPr lang="en-US" sz="1600" i="1" dirty="0">
                <a:latin typeface="Perpetua" pitchFamily="18" charset="0"/>
              </a:rPr>
              <a:t>Journal of Post -Keynesian Economics</a:t>
            </a:r>
            <a:r>
              <a:rPr lang="en-US" sz="1600" dirty="0">
                <a:latin typeface="Perpetua" pitchFamily="18" charset="0"/>
              </a:rPr>
              <a:t>, 30, 2, </a:t>
            </a:r>
            <a:r>
              <a:rPr lang="pt-PT" sz="1600" dirty="0" smtClean="0">
                <a:latin typeface="Perpetua" pitchFamily="18" charset="0"/>
              </a:rPr>
              <a:t>147-168</a:t>
            </a:r>
          </a:p>
          <a:p>
            <a:pPr indent="-457200"/>
            <a:r>
              <a:rPr lang="pt-PT" sz="1600" u="sng" dirty="0" smtClean="0">
                <a:latin typeface="Perpetua" pitchFamily="18" charset="0"/>
              </a:rPr>
              <a:t>Note</a:t>
            </a:r>
            <a:r>
              <a:rPr lang="pt-PT" sz="1600" dirty="0" smtClean="0">
                <a:latin typeface="Perpetua" pitchFamily="18" charset="0"/>
              </a:rPr>
              <a:t>: </a:t>
            </a:r>
            <a:r>
              <a:rPr lang="pt-PT" sz="1600" dirty="0" err="1" smtClean="0">
                <a:latin typeface="Perpetua" pitchFamily="18" charset="0"/>
              </a:rPr>
              <a:t>Here</a:t>
            </a:r>
            <a:r>
              <a:rPr lang="pt-PT" sz="1600" dirty="0" smtClean="0">
                <a:latin typeface="Perpetua" pitchFamily="18" charset="0"/>
              </a:rPr>
              <a:t>, $/FX </a:t>
            </a:r>
            <a:r>
              <a:rPr lang="pt-PT" sz="1600" dirty="0" err="1" smtClean="0">
                <a:latin typeface="Perpetua" pitchFamily="18" charset="0"/>
              </a:rPr>
              <a:t>is</a:t>
            </a:r>
            <a:r>
              <a:rPr lang="pt-PT" sz="1600" dirty="0" smtClean="0">
                <a:latin typeface="Perpetua" pitchFamily="18" charset="0"/>
              </a:rPr>
              <a:t> </a:t>
            </a:r>
            <a:r>
              <a:rPr lang="pt-PT" sz="1600" dirty="0" err="1" smtClean="0">
                <a:latin typeface="Perpetua" pitchFamily="18" charset="0"/>
              </a:rPr>
              <a:t>the</a:t>
            </a:r>
            <a:r>
              <a:rPr lang="pt-PT" sz="1600" dirty="0" smtClean="0">
                <a:latin typeface="Perpetua" pitchFamily="18" charset="0"/>
              </a:rPr>
              <a:t> </a:t>
            </a:r>
            <a:r>
              <a:rPr lang="pt-PT" sz="1600" dirty="0" err="1" smtClean="0">
                <a:latin typeface="Perpetua" pitchFamily="18" charset="0"/>
              </a:rPr>
              <a:t>dollar</a:t>
            </a:r>
            <a:r>
              <a:rPr lang="pt-PT" sz="1600" dirty="0" smtClean="0">
                <a:latin typeface="Perpetua" pitchFamily="18" charset="0"/>
              </a:rPr>
              <a:t> </a:t>
            </a:r>
            <a:r>
              <a:rPr lang="pt-PT" sz="1600" dirty="0" err="1" smtClean="0">
                <a:latin typeface="Perpetua" pitchFamily="18" charset="0"/>
              </a:rPr>
              <a:t>price</a:t>
            </a:r>
            <a:r>
              <a:rPr lang="pt-PT" sz="1600" dirty="0" smtClean="0">
                <a:latin typeface="Perpetua" pitchFamily="18" charset="0"/>
              </a:rPr>
              <a:t> </a:t>
            </a:r>
            <a:r>
              <a:rPr lang="pt-PT" sz="1600" dirty="0" err="1" smtClean="0">
                <a:latin typeface="Perpetua" pitchFamily="18" charset="0"/>
              </a:rPr>
              <a:t>of</a:t>
            </a:r>
            <a:r>
              <a:rPr lang="pt-PT" sz="1600" dirty="0" smtClean="0">
                <a:latin typeface="Perpetua" pitchFamily="18" charset="0"/>
              </a:rPr>
              <a:t> </a:t>
            </a:r>
            <a:r>
              <a:rPr lang="pt-PT" sz="1600" dirty="0" err="1" smtClean="0">
                <a:latin typeface="Perpetua" pitchFamily="18" charset="0"/>
              </a:rPr>
              <a:t>the</a:t>
            </a:r>
            <a:r>
              <a:rPr lang="pt-PT" sz="1600" dirty="0" smtClean="0">
                <a:latin typeface="Perpetua" pitchFamily="18" charset="0"/>
              </a:rPr>
              <a:t> </a:t>
            </a:r>
            <a:r>
              <a:rPr lang="pt-PT" sz="1600" dirty="0" err="1" smtClean="0">
                <a:latin typeface="Perpetua" pitchFamily="18" charset="0"/>
              </a:rPr>
              <a:t>FCurrency</a:t>
            </a:r>
            <a:r>
              <a:rPr lang="pt-PT" sz="1600" dirty="0" smtClean="0">
                <a:latin typeface="Perpetua" pitchFamily="18" charset="0"/>
              </a:rPr>
              <a:t>, </a:t>
            </a:r>
            <a:r>
              <a:rPr lang="pt-PT" sz="1600" dirty="0" err="1" smtClean="0">
                <a:latin typeface="Perpetua" pitchFamily="18" charset="0"/>
              </a:rPr>
              <a:t>the</a:t>
            </a:r>
            <a:r>
              <a:rPr lang="pt-PT" sz="1600" dirty="0" smtClean="0">
                <a:latin typeface="Perpetua" pitchFamily="18" charset="0"/>
              </a:rPr>
              <a:t> </a:t>
            </a:r>
            <a:r>
              <a:rPr lang="pt-PT" sz="1600" dirty="0" err="1" smtClean="0">
                <a:latin typeface="Perpetua" pitchFamily="18" charset="0"/>
              </a:rPr>
              <a:t>opposite</a:t>
            </a:r>
            <a:r>
              <a:rPr lang="pt-PT" sz="1600" dirty="0" smtClean="0">
                <a:latin typeface="Perpetua" pitchFamily="18" charset="0"/>
              </a:rPr>
              <a:t> </a:t>
            </a:r>
            <a:r>
              <a:rPr lang="pt-PT" sz="1600" dirty="0" err="1" smtClean="0">
                <a:latin typeface="Perpetua" pitchFamily="18" charset="0"/>
              </a:rPr>
              <a:t>of</a:t>
            </a:r>
            <a:r>
              <a:rPr lang="pt-PT" sz="1600" dirty="0" smtClean="0">
                <a:latin typeface="Perpetua" pitchFamily="18" charset="0"/>
              </a:rPr>
              <a:t> </a:t>
            </a:r>
            <a:r>
              <a:rPr lang="pt-PT" sz="1600" dirty="0" err="1" smtClean="0">
                <a:latin typeface="Perpetua" pitchFamily="18" charset="0"/>
              </a:rPr>
              <a:t>our</a:t>
            </a:r>
            <a:r>
              <a:rPr lang="pt-PT" sz="1600" dirty="0" smtClean="0">
                <a:latin typeface="Perpetua" pitchFamily="18" charset="0"/>
              </a:rPr>
              <a:t> </a:t>
            </a:r>
            <a:r>
              <a:rPr lang="pt-PT" sz="1600" dirty="0" err="1" smtClean="0">
                <a:latin typeface="Perpetua" pitchFamily="18" charset="0"/>
              </a:rPr>
              <a:t>convention</a:t>
            </a:r>
            <a:r>
              <a:rPr lang="pt-PT" sz="1600" dirty="0" smtClean="0">
                <a:latin typeface="Perpetua" pitchFamily="18" charset="0"/>
              </a:rPr>
              <a:t>.</a:t>
            </a:r>
            <a:endParaRPr lang="pt-PT" sz="1600" dirty="0">
              <a:latin typeface="Perpetua" pitchFamily="18" charset="0"/>
            </a:endParaRPr>
          </a:p>
        </p:txBody>
      </p:sp>
      <p:sp>
        <p:nvSpPr>
          <p:cNvPr id="17415" name="Rectangle 8"/>
          <p:cNvSpPr>
            <a:spLocks noChangeArrowheads="1"/>
          </p:cNvSpPr>
          <p:nvPr/>
        </p:nvSpPr>
        <p:spPr bwMode="auto">
          <a:xfrm>
            <a:off x="785813" y="4500563"/>
            <a:ext cx="7643812" cy="1631216"/>
          </a:xfrm>
          <a:prstGeom prst="rect">
            <a:avLst/>
          </a:prstGeom>
          <a:noFill/>
          <a:ln w="9525">
            <a:noFill/>
            <a:miter lim="800000"/>
            <a:headEnd/>
            <a:tailEnd/>
          </a:ln>
        </p:spPr>
        <p:txBody>
          <a:bodyPr>
            <a:spAutoFit/>
          </a:bodyPr>
          <a:lstStyle/>
          <a:p>
            <a:pPr>
              <a:buFont typeface="Wingdings 2" pitchFamily="18" charset="2"/>
              <a:buChar char="j"/>
            </a:pPr>
            <a:r>
              <a:rPr lang="pt-PT" dirty="0">
                <a:sym typeface="Wingdings 2" pitchFamily="18" charset="2"/>
              </a:rPr>
              <a:t>- </a:t>
            </a:r>
            <a:r>
              <a:rPr lang="pt-PT" sz="2000" dirty="0" err="1" smtClean="0">
                <a:latin typeface="+mn-lt"/>
                <a:sym typeface="Wingdings 2" pitchFamily="18" charset="2"/>
              </a:rPr>
              <a:t>Starting</a:t>
            </a:r>
            <a:r>
              <a:rPr lang="pt-PT" dirty="0" smtClean="0">
                <a:sym typeface="Wingdings 2" pitchFamily="18" charset="2"/>
              </a:rPr>
              <a:t> </a:t>
            </a:r>
            <a:r>
              <a:rPr lang="pt-PT" sz="2000" dirty="0" err="1" smtClean="0">
                <a:sym typeface="Wingdings 2" pitchFamily="18" charset="2"/>
              </a:rPr>
              <a:t>P</a:t>
            </a:r>
            <a:r>
              <a:rPr lang="pt-PT" sz="2000" dirty="0" err="1" smtClean="0">
                <a:latin typeface="Perpetua" pitchFamily="18" charset="0"/>
                <a:sym typeface="Wingdings 2" pitchFamily="18" charset="2"/>
              </a:rPr>
              <a:t>oint</a:t>
            </a:r>
            <a:r>
              <a:rPr lang="pt-PT" sz="2000" dirty="0" smtClean="0">
                <a:latin typeface="Perpetua" pitchFamily="18" charset="0"/>
                <a:sym typeface="Wingdings 2" pitchFamily="18" charset="2"/>
              </a:rPr>
              <a:t> : PPP </a:t>
            </a:r>
            <a:r>
              <a:rPr lang="pt-PT" sz="2000" dirty="0" err="1" smtClean="0">
                <a:latin typeface="Perpetua" pitchFamily="18" charset="0"/>
                <a:sym typeface="Wingdings 2" pitchFamily="18" charset="2"/>
              </a:rPr>
              <a:t>holds</a:t>
            </a:r>
            <a:r>
              <a:rPr lang="pt-PT" sz="2000" dirty="0" smtClean="0">
                <a:latin typeface="Perpetua" pitchFamily="18" charset="0"/>
                <a:sym typeface="Wingdings 2" pitchFamily="18" charset="2"/>
              </a:rPr>
              <a:t>; In the LR the </a:t>
            </a:r>
            <a:r>
              <a:rPr lang="pt-PT" sz="2000" dirty="0">
                <a:latin typeface="Perpetua" pitchFamily="18" charset="0"/>
                <a:sym typeface="Wingdings 2" pitchFamily="18" charset="2"/>
              </a:rPr>
              <a:t>Y </a:t>
            </a:r>
            <a:r>
              <a:rPr lang="pt-PT" sz="2000" dirty="0" err="1" smtClean="0">
                <a:latin typeface="Perpetua" pitchFamily="18" charset="0"/>
                <a:sym typeface="Wingdings 2" pitchFamily="18" charset="2"/>
              </a:rPr>
              <a:t>is</a:t>
            </a:r>
            <a:r>
              <a:rPr lang="pt-PT" sz="2000" dirty="0" smtClean="0">
                <a:latin typeface="Perpetua" pitchFamily="18" charset="0"/>
                <a:sym typeface="Wingdings 2" pitchFamily="18" charset="2"/>
              </a:rPr>
              <a:t> the </a:t>
            </a:r>
            <a:r>
              <a:rPr lang="pt-PT" sz="2000" dirty="0" err="1" smtClean="0">
                <a:latin typeface="Perpetua" pitchFamily="18" charset="0"/>
                <a:sym typeface="Wingdings 2" pitchFamily="18" charset="2"/>
              </a:rPr>
              <a:t>full</a:t>
            </a:r>
            <a:r>
              <a:rPr lang="pt-PT" sz="2000" dirty="0" smtClean="0">
                <a:latin typeface="Perpetua" pitchFamily="18" charset="0"/>
                <a:sym typeface="Wingdings 2" pitchFamily="18" charset="2"/>
              </a:rPr>
              <a:t> </a:t>
            </a:r>
            <a:r>
              <a:rPr lang="pt-PT" sz="2000" dirty="0" err="1" smtClean="0">
                <a:latin typeface="Perpetua" pitchFamily="18" charset="0"/>
                <a:sym typeface="Wingdings 2" pitchFamily="18" charset="2"/>
              </a:rPr>
              <a:t>employment</a:t>
            </a:r>
            <a:r>
              <a:rPr lang="pt-PT" sz="2000" dirty="0" smtClean="0">
                <a:latin typeface="Perpetua" pitchFamily="18" charset="0"/>
                <a:sym typeface="Wingdings 2" pitchFamily="18" charset="2"/>
              </a:rPr>
              <a:t>.</a:t>
            </a:r>
            <a:endParaRPr lang="pt-PT" sz="2000" dirty="0">
              <a:latin typeface="Perpetua" pitchFamily="18" charset="0"/>
              <a:sym typeface="Wingdings 2" pitchFamily="18" charset="2"/>
            </a:endParaRPr>
          </a:p>
          <a:p>
            <a:r>
              <a:rPr lang="pt-PT" sz="2000" dirty="0" smtClean="0">
                <a:latin typeface="Perpetua" pitchFamily="18" charset="0"/>
                <a:sym typeface="Wingdings 2" pitchFamily="18" charset="2"/>
              </a:rPr>
              <a:t>    </a:t>
            </a:r>
            <a:r>
              <a:rPr lang="pt-PT" sz="2000" dirty="0" err="1" smtClean="0">
                <a:latin typeface="Perpetua" pitchFamily="18" charset="0"/>
                <a:sym typeface="Wingdings 2" pitchFamily="18" charset="2"/>
              </a:rPr>
              <a:t>Monetary</a:t>
            </a:r>
            <a:r>
              <a:rPr lang="pt-PT" sz="2000" dirty="0" smtClean="0">
                <a:latin typeface="Perpetua" pitchFamily="18" charset="0"/>
                <a:sym typeface="Wingdings 2" pitchFamily="18" charset="2"/>
              </a:rPr>
              <a:t> </a:t>
            </a:r>
            <a:r>
              <a:rPr lang="pt-PT" sz="2000" dirty="0" err="1" smtClean="0">
                <a:latin typeface="Perpetua" pitchFamily="18" charset="0"/>
                <a:sym typeface="Wingdings 2" pitchFamily="18" charset="2"/>
              </a:rPr>
              <a:t>Expansion</a:t>
            </a:r>
            <a:r>
              <a:rPr lang="pt-PT" sz="2000" dirty="0" smtClean="0">
                <a:latin typeface="Perpetua" pitchFamily="18" charset="0"/>
                <a:sym typeface="Wingdings 2" pitchFamily="18" charset="2"/>
              </a:rPr>
              <a:t>:  </a:t>
            </a:r>
            <a:r>
              <a:rPr lang="pt-PT" sz="2000" dirty="0" err="1" smtClean="0">
                <a:latin typeface="Perpetua" pitchFamily="18" charset="0"/>
                <a:sym typeface="Wingdings 2" pitchFamily="18" charset="2"/>
              </a:rPr>
              <a:t>Increase</a:t>
            </a:r>
            <a:r>
              <a:rPr lang="pt-PT" sz="2000" dirty="0" smtClean="0">
                <a:latin typeface="Perpetua" pitchFamily="18" charset="0"/>
                <a:sym typeface="Wingdings 2" pitchFamily="18" charset="2"/>
              </a:rPr>
              <a:t> </a:t>
            </a:r>
            <a:r>
              <a:rPr lang="pt-PT" sz="2000" dirty="0" err="1" smtClean="0">
                <a:latin typeface="Perpetua" pitchFamily="18" charset="0"/>
                <a:sym typeface="Wingdings 2" pitchFamily="18" charset="2"/>
              </a:rPr>
              <a:t>in</a:t>
            </a:r>
            <a:r>
              <a:rPr lang="pt-PT" sz="2000" dirty="0" smtClean="0">
                <a:latin typeface="Perpetua" pitchFamily="18" charset="0"/>
                <a:sym typeface="Wingdings 2" pitchFamily="18" charset="2"/>
              </a:rPr>
              <a:t> </a:t>
            </a:r>
            <a:r>
              <a:rPr lang="pt-PT" sz="2000" dirty="0" err="1" smtClean="0">
                <a:latin typeface="Perpetua" pitchFamily="18" charset="0"/>
                <a:sym typeface="Wingdings 2" pitchFamily="18" charset="2"/>
              </a:rPr>
              <a:t>the</a:t>
            </a:r>
            <a:r>
              <a:rPr lang="pt-PT" sz="2000" dirty="0" smtClean="0">
                <a:latin typeface="Perpetua" pitchFamily="18" charset="0"/>
                <a:sym typeface="Wingdings 2" pitchFamily="18" charset="2"/>
              </a:rPr>
              <a:t> </a:t>
            </a:r>
            <a:r>
              <a:rPr lang="pt-PT" sz="2000" dirty="0" err="1" smtClean="0">
                <a:latin typeface="Perpetua" pitchFamily="18" charset="0"/>
                <a:sym typeface="Wingdings 2" pitchFamily="18" charset="2"/>
              </a:rPr>
              <a:t>demand</a:t>
            </a:r>
            <a:r>
              <a:rPr lang="pt-PT" sz="2000" dirty="0" smtClean="0">
                <a:latin typeface="Perpetua" pitchFamily="18" charset="0"/>
                <a:sym typeface="Wingdings 2" pitchFamily="18" charset="2"/>
              </a:rPr>
              <a:t> </a:t>
            </a:r>
            <a:r>
              <a:rPr lang="pt-PT" sz="2000" dirty="0" err="1" smtClean="0">
                <a:latin typeface="Perpetua" pitchFamily="18" charset="0"/>
                <a:sym typeface="Wingdings 2" pitchFamily="18" charset="2"/>
              </a:rPr>
              <a:t>from</a:t>
            </a:r>
            <a:r>
              <a:rPr lang="pt-PT" sz="2000" dirty="0" smtClean="0">
                <a:latin typeface="Perpetua" pitchFamily="18" charset="0"/>
                <a:sym typeface="Wingdings 2" pitchFamily="18" charset="2"/>
              </a:rPr>
              <a:t> </a:t>
            </a:r>
            <a:r>
              <a:rPr lang="pt-PT" sz="2000" dirty="0" err="1" smtClean="0"/>
              <a:t>y</a:t>
            </a:r>
            <a:r>
              <a:rPr lang="pt-PT" sz="2000" baseline="-25000" dirty="0" err="1" smtClean="0"/>
              <a:t>d</a:t>
            </a:r>
            <a:r>
              <a:rPr lang="pt-PT" sz="2000" dirty="0" smtClean="0"/>
              <a:t> </a:t>
            </a:r>
            <a:r>
              <a:rPr lang="pt-PT" sz="2000" dirty="0" smtClean="0">
                <a:latin typeface="Perpetua" pitchFamily="18" charset="0"/>
              </a:rPr>
              <a:t>to</a:t>
            </a:r>
            <a:r>
              <a:rPr lang="pt-PT" sz="2000" dirty="0" smtClean="0"/>
              <a:t> </a:t>
            </a:r>
            <a:r>
              <a:rPr lang="pt-PT" sz="2000" dirty="0" err="1"/>
              <a:t>y</a:t>
            </a:r>
            <a:r>
              <a:rPr lang="pt-PT" sz="2000" baseline="-25000" dirty="0" err="1"/>
              <a:t>d</a:t>
            </a:r>
            <a:r>
              <a:rPr lang="pt-PT" sz="2000" dirty="0"/>
              <a:t>’. </a:t>
            </a:r>
            <a:r>
              <a:rPr lang="pt-PT" sz="2000" dirty="0" err="1" smtClean="0">
                <a:latin typeface="Perpetua" pitchFamily="18" charset="0"/>
              </a:rPr>
              <a:t>Increase</a:t>
            </a:r>
            <a:r>
              <a:rPr lang="pt-PT" sz="2000" dirty="0" smtClean="0">
                <a:latin typeface="Perpetua" pitchFamily="18" charset="0"/>
              </a:rPr>
              <a:t> in P </a:t>
            </a:r>
            <a:r>
              <a:rPr lang="pt-PT" sz="2000" dirty="0" err="1" smtClean="0">
                <a:latin typeface="Perpetua" pitchFamily="18" charset="0"/>
              </a:rPr>
              <a:t>from</a:t>
            </a:r>
            <a:r>
              <a:rPr lang="pt-PT" sz="2000" dirty="0" smtClean="0">
                <a:latin typeface="Perpetua" pitchFamily="18" charset="0"/>
              </a:rPr>
              <a:t> </a:t>
            </a:r>
            <a:r>
              <a:rPr lang="pt-PT" sz="2000" dirty="0" smtClean="0"/>
              <a:t>P</a:t>
            </a:r>
            <a:r>
              <a:rPr lang="pt-PT" sz="2000" baseline="-25000" dirty="0" smtClean="0"/>
              <a:t>$0 </a:t>
            </a:r>
            <a:r>
              <a:rPr lang="pt-PT" sz="2000" dirty="0" smtClean="0">
                <a:latin typeface="Perpetua" pitchFamily="18" charset="0"/>
              </a:rPr>
              <a:t>to</a:t>
            </a:r>
            <a:r>
              <a:rPr lang="pt-PT" sz="2000" dirty="0" smtClean="0"/>
              <a:t> </a:t>
            </a:r>
            <a:r>
              <a:rPr lang="pt-PT" sz="2000" dirty="0"/>
              <a:t>P</a:t>
            </a:r>
            <a:r>
              <a:rPr lang="pt-PT" sz="2000" baseline="-25000" dirty="0"/>
              <a:t>$1</a:t>
            </a:r>
            <a:r>
              <a:rPr lang="pt-PT" sz="2000" dirty="0"/>
              <a:t>. </a:t>
            </a:r>
            <a:r>
              <a:rPr lang="pt-PT" sz="2000" dirty="0" err="1" smtClean="0">
                <a:latin typeface="Perpetua" pitchFamily="18" charset="0"/>
              </a:rPr>
              <a:t>Temporary</a:t>
            </a:r>
            <a:r>
              <a:rPr lang="pt-PT" sz="2000" dirty="0" smtClean="0">
                <a:latin typeface="Perpetua" pitchFamily="18" charset="0"/>
              </a:rPr>
              <a:t> </a:t>
            </a:r>
            <a:r>
              <a:rPr lang="pt-PT" sz="2000" dirty="0" err="1" smtClean="0">
                <a:latin typeface="Perpetua" pitchFamily="18" charset="0"/>
              </a:rPr>
              <a:t>unbalance</a:t>
            </a:r>
            <a:r>
              <a:rPr lang="pt-PT" sz="2000" dirty="0" smtClean="0">
                <a:latin typeface="Perpetua" pitchFamily="18" charset="0"/>
              </a:rPr>
              <a:t> (</a:t>
            </a:r>
            <a:r>
              <a:rPr lang="pt-PT" sz="2000" dirty="0">
                <a:latin typeface="Perpetua" pitchFamily="18" charset="0"/>
              </a:rPr>
              <a:t>A) </a:t>
            </a:r>
            <a:r>
              <a:rPr lang="pt-PT" sz="2000" dirty="0" err="1" smtClean="0">
                <a:latin typeface="Perpetua" pitchFamily="18" charset="0"/>
              </a:rPr>
              <a:t>with</a:t>
            </a:r>
            <a:r>
              <a:rPr lang="pt-PT" sz="2000" dirty="0" smtClean="0">
                <a:latin typeface="Perpetua" pitchFamily="18" charset="0"/>
              </a:rPr>
              <a:t> a US </a:t>
            </a:r>
            <a:r>
              <a:rPr lang="pt-PT" sz="2000" dirty="0" err="1" smtClean="0">
                <a:latin typeface="Perpetua" pitchFamily="18" charset="0"/>
              </a:rPr>
              <a:t>déficit</a:t>
            </a:r>
            <a:r>
              <a:rPr lang="pt-PT" sz="2000" dirty="0">
                <a:latin typeface="Perpetua" pitchFamily="18" charset="0"/>
              </a:rPr>
              <a:t>.</a:t>
            </a:r>
          </a:p>
          <a:p>
            <a:r>
              <a:rPr lang="pt-PT" sz="2000" dirty="0">
                <a:sym typeface="Wingdings 2" pitchFamily="18" charset="2"/>
              </a:rPr>
              <a:t>- </a:t>
            </a:r>
            <a:r>
              <a:rPr lang="pt-PT" sz="2000" dirty="0" err="1" smtClean="0">
                <a:latin typeface="Perpetua" pitchFamily="18" charset="0"/>
                <a:sym typeface="Wingdings 2" pitchFamily="18" charset="2"/>
              </a:rPr>
              <a:t>Lower</a:t>
            </a:r>
            <a:r>
              <a:rPr lang="pt-PT" sz="2000" dirty="0" smtClean="0">
                <a:latin typeface="Perpetua" pitchFamily="18" charset="0"/>
                <a:sym typeface="Wingdings 2" pitchFamily="18" charset="2"/>
              </a:rPr>
              <a:t> </a:t>
            </a:r>
            <a:r>
              <a:rPr lang="pt-PT" sz="2000" dirty="0" err="1" smtClean="0">
                <a:latin typeface="Perpetua" pitchFamily="18" charset="0"/>
                <a:sym typeface="Wingdings 2" pitchFamily="18" charset="2"/>
              </a:rPr>
              <a:t>relative</a:t>
            </a:r>
            <a:r>
              <a:rPr lang="pt-PT" sz="2000" dirty="0" smtClean="0">
                <a:latin typeface="Perpetua" pitchFamily="18" charset="0"/>
                <a:sym typeface="Wingdings 2" pitchFamily="18" charset="2"/>
              </a:rPr>
              <a:t> </a:t>
            </a:r>
            <a:r>
              <a:rPr lang="pt-PT" sz="2000" dirty="0" err="1" smtClean="0">
                <a:latin typeface="Perpetua" pitchFamily="18" charset="0"/>
                <a:sym typeface="Wingdings 2" pitchFamily="18" charset="2"/>
              </a:rPr>
              <a:t>demand</a:t>
            </a:r>
            <a:r>
              <a:rPr lang="pt-PT" sz="2000" dirty="0" smtClean="0">
                <a:latin typeface="Perpetua" pitchFamily="18" charset="0"/>
                <a:sym typeface="Wingdings 2" pitchFamily="18" charset="2"/>
              </a:rPr>
              <a:t> </a:t>
            </a:r>
            <a:r>
              <a:rPr lang="pt-PT" sz="2000" dirty="0" err="1" smtClean="0">
                <a:latin typeface="Perpetua" pitchFamily="18" charset="0"/>
                <a:sym typeface="Wingdings 2" pitchFamily="18" charset="2"/>
              </a:rPr>
              <a:t>of</a:t>
            </a:r>
            <a:r>
              <a:rPr lang="pt-PT" sz="2000" dirty="0" smtClean="0">
                <a:latin typeface="Perpetua" pitchFamily="18" charset="0"/>
                <a:sym typeface="Wingdings 2" pitchFamily="18" charset="2"/>
              </a:rPr>
              <a:t> $ </a:t>
            </a:r>
            <a:r>
              <a:rPr lang="pt-PT" sz="2000" dirty="0" err="1" smtClean="0">
                <a:latin typeface="Perpetua" pitchFamily="18" charset="0"/>
                <a:sym typeface="Wingdings 2" pitchFamily="18" charset="2"/>
              </a:rPr>
              <a:t>in</a:t>
            </a:r>
            <a:r>
              <a:rPr lang="pt-PT" sz="2000" dirty="0" smtClean="0">
                <a:latin typeface="Perpetua" pitchFamily="18" charset="0"/>
                <a:sym typeface="Wingdings 2" pitchFamily="18" charset="2"/>
              </a:rPr>
              <a:t> </a:t>
            </a:r>
            <a:r>
              <a:rPr lang="pt-PT" sz="2000" dirty="0" err="1" smtClean="0">
                <a:latin typeface="Perpetua" pitchFamily="18" charset="0"/>
                <a:sym typeface="Wingdings 2" pitchFamily="18" charset="2"/>
              </a:rPr>
              <a:t>the</a:t>
            </a:r>
            <a:r>
              <a:rPr lang="pt-PT" sz="2000" dirty="0" smtClean="0">
                <a:latin typeface="Perpetua" pitchFamily="18" charset="0"/>
                <a:sym typeface="Wingdings 2" pitchFamily="18" charset="2"/>
              </a:rPr>
              <a:t> </a:t>
            </a:r>
            <a:r>
              <a:rPr lang="pt-PT" sz="2000" dirty="0" err="1" smtClean="0">
                <a:latin typeface="Perpetua" pitchFamily="18" charset="0"/>
                <a:sym typeface="Wingdings 2" pitchFamily="18" charset="2"/>
              </a:rPr>
              <a:t>foreign</a:t>
            </a:r>
            <a:r>
              <a:rPr lang="pt-PT" sz="2000" dirty="0" smtClean="0">
                <a:latin typeface="Perpetua" pitchFamily="18" charset="0"/>
                <a:sym typeface="Wingdings 2" pitchFamily="18" charset="2"/>
              </a:rPr>
              <a:t> </a:t>
            </a:r>
            <a:r>
              <a:rPr lang="pt-PT" sz="2000" dirty="0" err="1" smtClean="0">
                <a:latin typeface="Perpetua" pitchFamily="18" charset="0"/>
                <a:sym typeface="Wingdings 2" pitchFamily="18" charset="2"/>
              </a:rPr>
              <a:t>exchange</a:t>
            </a:r>
            <a:r>
              <a:rPr lang="pt-PT" sz="2000" dirty="0" smtClean="0">
                <a:latin typeface="Perpetua" pitchFamily="18" charset="0"/>
                <a:sym typeface="Wingdings 2" pitchFamily="18" charset="2"/>
              </a:rPr>
              <a:t> </a:t>
            </a:r>
            <a:r>
              <a:rPr lang="pt-PT" sz="2000" dirty="0" err="1" smtClean="0">
                <a:latin typeface="Perpetua" pitchFamily="18" charset="0"/>
                <a:sym typeface="Wingdings 2" pitchFamily="18" charset="2"/>
              </a:rPr>
              <a:t>market</a:t>
            </a:r>
            <a:r>
              <a:rPr lang="pt-PT" sz="2000" dirty="0" smtClean="0">
                <a:latin typeface="Perpetua" pitchFamily="18" charset="0"/>
                <a:sym typeface="Wingdings 2" pitchFamily="18" charset="2"/>
              </a:rPr>
              <a:t> </a:t>
            </a:r>
            <a:r>
              <a:rPr lang="pt-PT" sz="2000" dirty="0" err="1">
                <a:latin typeface="Perpetua" pitchFamily="18" charset="0"/>
                <a:sym typeface="Wingdings" pitchFamily="2" charset="2"/>
              </a:rPr>
              <a:t></a:t>
            </a:r>
            <a:r>
              <a:rPr lang="pt-PT" sz="2000" dirty="0" err="1" smtClean="0">
                <a:latin typeface="Perpetua" pitchFamily="18" charset="0"/>
                <a:sym typeface="Wingdings" pitchFamily="2" charset="2"/>
              </a:rPr>
              <a:t>depreciation</a:t>
            </a:r>
            <a:r>
              <a:rPr lang="pt-PT" sz="2000" dirty="0" smtClean="0">
                <a:latin typeface="Perpetua" pitchFamily="18" charset="0"/>
                <a:sym typeface="Wingdings" pitchFamily="2" charset="2"/>
              </a:rPr>
              <a:t> </a:t>
            </a:r>
            <a:r>
              <a:rPr lang="pt-PT" sz="2000" dirty="0" err="1" smtClean="0">
                <a:latin typeface="Perpetua" pitchFamily="18" charset="0"/>
                <a:sym typeface="Wingdings" pitchFamily="2" charset="2"/>
              </a:rPr>
              <a:t>of</a:t>
            </a:r>
            <a:r>
              <a:rPr lang="pt-PT" sz="2000" dirty="0" smtClean="0">
                <a:latin typeface="Perpetua" pitchFamily="18" charset="0"/>
                <a:sym typeface="Wingdings" pitchFamily="2" charset="2"/>
              </a:rPr>
              <a:t> </a:t>
            </a:r>
            <a:r>
              <a:rPr lang="pt-PT" sz="2000" dirty="0">
                <a:latin typeface="Perpetua" pitchFamily="18" charset="0"/>
                <a:sym typeface="Wingdings" pitchFamily="2" charset="2"/>
              </a:rPr>
              <a:t>$.</a:t>
            </a:r>
            <a:endParaRPr lang="pt-PT" sz="2000" dirty="0">
              <a:latin typeface="Perpetua" pitchFamily="18" charset="0"/>
            </a:endParaRPr>
          </a:p>
        </p:txBody>
      </p:sp>
    </p:spTree>
    <p:extLst>
      <p:ext uri="{BB962C8B-B14F-4D97-AF65-F5344CB8AC3E}">
        <p14:creationId xmlns:p14="http://schemas.microsoft.com/office/powerpoint/2010/main" val="3459765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79423FE2-8422-4305-B392-20603BF8D8F9}" type="slidenum">
              <a:rPr lang="pt-PT"/>
              <a:pPr>
                <a:defRPr/>
              </a:pPr>
              <a:t>6</a:t>
            </a:fld>
            <a:endParaRPr lang="pt-PT"/>
          </a:p>
        </p:txBody>
      </p:sp>
      <p:sp>
        <p:nvSpPr>
          <p:cNvPr id="3" name="Content Placeholder 2"/>
          <p:cNvSpPr>
            <a:spLocks noGrp="1"/>
          </p:cNvSpPr>
          <p:nvPr>
            <p:ph sz="quarter" idx="1"/>
          </p:nvPr>
        </p:nvSpPr>
        <p:spPr>
          <a:xfrm>
            <a:off x="914400" y="571501"/>
            <a:ext cx="7772400" cy="5715019"/>
          </a:xfrm>
        </p:spPr>
        <p:txBody>
          <a:bodyPr/>
          <a:lstStyle/>
          <a:p>
            <a:pPr lvl="1" eaLnBrk="1" hangingPunct="1">
              <a:buFont typeface="Wingdings" pitchFamily="2" charset="2"/>
              <a:buChar char="§"/>
              <a:defRPr/>
            </a:pPr>
            <a:r>
              <a:rPr lang="en-US" dirty="0" smtClean="0"/>
              <a:t>Typical Monetarist Conclusion: </a:t>
            </a:r>
          </a:p>
          <a:p>
            <a:pPr lvl="1" eaLnBrk="1" hangingPunct="1">
              <a:buFont typeface="Wingdings 2" pitchFamily="18" charset="2"/>
              <a:buNone/>
              <a:defRPr/>
            </a:pPr>
            <a:r>
              <a:rPr lang="pt-PT" sz="2200" dirty="0" err="1" smtClean="0"/>
              <a:t>The</a:t>
            </a:r>
            <a:r>
              <a:rPr lang="pt-PT" sz="2200" dirty="0" smtClean="0"/>
              <a:t> </a:t>
            </a:r>
            <a:r>
              <a:rPr lang="pt-PT" sz="2200" dirty="0" err="1" smtClean="0"/>
              <a:t>variation</a:t>
            </a:r>
            <a:r>
              <a:rPr lang="pt-PT" sz="2200" dirty="0" smtClean="0"/>
              <a:t> </a:t>
            </a:r>
            <a:r>
              <a:rPr lang="pt-PT" sz="2200" dirty="0" err="1" smtClean="0"/>
              <a:t>of</a:t>
            </a:r>
            <a:r>
              <a:rPr lang="pt-PT" sz="2200" dirty="0" smtClean="0"/>
              <a:t> </a:t>
            </a:r>
            <a:r>
              <a:rPr lang="pt-PT" sz="2200" dirty="0" err="1" smtClean="0"/>
              <a:t>the</a:t>
            </a:r>
            <a:r>
              <a:rPr lang="pt-PT" sz="2200" dirty="0" smtClean="0"/>
              <a:t> Money </a:t>
            </a:r>
            <a:r>
              <a:rPr lang="pt-PT" sz="2200" dirty="0" err="1" smtClean="0"/>
              <a:t>Supply</a:t>
            </a:r>
            <a:r>
              <a:rPr lang="pt-PT" sz="2200" dirty="0" smtClean="0"/>
              <a:t>  </a:t>
            </a:r>
            <a:r>
              <a:rPr lang="pt-PT" sz="2200" dirty="0" err="1" smtClean="0"/>
              <a:t>has</a:t>
            </a:r>
            <a:r>
              <a:rPr lang="pt-PT" sz="2200" dirty="0" smtClean="0"/>
              <a:t> </a:t>
            </a:r>
            <a:r>
              <a:rPr lang="pt-PT" sz="2200" dirty="0" err="1" smtClean="0"/>
              <a:t>an</a:t>
            </a:r>
            <a:r>
              <a:rPr lang="pt-PT" sz="2200" dirty="0" smtClean="0"/>
              <a:t> </a:t>
            </a:r>
            <a:r>
              <a:rPr lang="pt-PT" sz="2200" dirty="0" err="1" smtClean="0"/>
              <a:t>effect</a:t>
            </a:r>
            <a:r>
              <a:rPr lang="pt-PT" sz="2200" dirty="0" smtClean="0"/>
              <a:t> </a:t>
            </a:r>
            <a:r>
              <a:rPr lang="pt-PT" sz="2200" dirty="0" err="1" smtClean="0"/>
              <a:t>on</a:t>
            </a:r>
            <a:r>
              <a:rPr lang="pt-PT" sz="2200" dirty="0" smtClean="0"/>
              <a:t> </a:t>
            </a:r>
            <a:r>
              <a:rPr lang="pt-PT" sz="2200" dirty="0" err="1" smtClean="0"/>
              <a:t>the</a:t>
            </a:r>
            <a:r>
              <a:rPr lang="pt-PT" sz="2200" dirty="0" smtClean="0"/>
              <a:t> </a:t>
            </a:r>
            <a:r>
              <a:rPr lang="pt-PT" sz="2200" dirty="0" err="1" smtClean="0"/>
              <a:t>foreign</a:t>
            </a:r>
            <a:r>
              <a:rPr lang="pt-PT" sz="2200" dirty="0" smtClean="0"/>
              <a:t> </a:t>
            </a:r>
            <a:r>
              <a:rPr lang="pt-PT" sz="2200" dirty="0" err="1" smtClean="0"/>
              <a:t>exchange</a:t>
            </a:r>
            <a:r>
              <a:rPr lang="pt-PT" sz="2200" dirty="0" smtClean="0"/>
              <a:t> rate.  In the Long  </a:t>
            </a:r>
            <a:r>
              <a:rPr lang="pt-PT" sz="2200" dirty="0" err="1" smtClean="0"/>
              <a:t>Run</a:t>
            </a:r>
            <a:r>
              <a:rPr lang="pt-PT" sz="2200" dirty="0" smtClean="0"/>
              <a:t>, </a:t>
            </a:r>
            <a:r>
              <a:rPr lang="pt-PT" sz="2200" dirty="0" err="1" smtClean="0"/>
              <a:t>it</a:t>
            </a:r>
            <a:r>
              <a:rPr lang="pt-PT" sz="2200" dirty="0" smtClean="0"/>
              <a:t> </a:t>
            </a:r>
            <a:r>
              <a:rPr lang="pt-PT" sz="2200" dirty="0" err="1" smtClean="0"/>
              <a:t>has</a:t>
            </a:r>
            <a:r>
              <a:rPr lang="pt-PT" sz="2200" dirty="0" smtClean="0"/>
              <a:t> no real </a:t>
            </a:r>
            <a:r>
              <a:rPr lang="pt-PT" sz="2200" dirty="0" err="1" smtClean="0"/>
              <a:t>effect</a:t>
            </a:r>
            <a:r>
              <a:rPr lang="pt-PT" sz="2200" dirty="0" smtClean="0"/>
              <a:t>. </a:t>
            </a:r>
          </a:p>
          <a:p>
            <a:pPr lvl="1" eaLnBrk="1" hangingPunct="1">
              <a:buFont typeface="Wingdings 2" pitchFamily="18" charset="2"/>
              <a:buNone/>
              <a:defRPr/>
            </a:pPr>
            <a:endParaRPr lang="pt-PT" sz="3200" dirty="0" smtClean="0"/>
          </a:p>
          <a:p>
            <a:pPr lvl="1" eaLnBrk="1" hangingPunct="1">
              <a:buFont typeface="Wingdings 2" pitchFamily="18" charset="2"/>
              <a:buNone/>
              <a:defRPr/>
            </a:pPr>
            <a:endParaRPr lang="pt-PT" sz="2200" dirty="0" smtClean="0"/>
          </a:p>
          <a:p>
            <a:pPr lvl="1" eaLnBrk="1" hangingPunct="1">
              <a:buFont typeface="Wingdings 2" pitchFamily="18" charset="2"/>
              <a:buNone/>
              <a:defRPr/>
            </a:pPr>
            <a:endParaRPr lang="pt-PT" sz="2200" dirty="0" smtClean="0"/>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3EA07FA1-933C-448F-AC11-8DEE87B1CE28}" type="slidenum">
              <a:rPr lang="pt-PT" sz="1400">
                <a:solidFill>
                  <a:srgbClr val="FFFFFF"/>
                </a:solidFill>
                <a:latin typeface="+mj-lt"/>
                <a:ea typeface="+mj-ea"/>
                <a:cs typeface="+mj-cs"/>
              </a:rPr>
              <a:pPr algn="ctr" fontAlgn="auto">
                <a:spcBef>
                  <a:spcPts val="0"/>
                </a:spcBef>
                <a:spcAft>
                  <a:spcPts val="0"/>
                </a:spcAft>
                <a:defRPr/>
              </a:pPr>
              <a:t>6</a:t>
            </a:fld>
            <a:endParaRPr lang="pt-PT" sz="1400">
              <a:solidFill>
                <a:srgbClr val="FFFFFF"/>
              </a:solidFill>
              <a:latin typeface="+mj-lt"/>
              <a:ea typeface="+mj-ea"/>
              <a:cs typeface="+mj-cs"/>
            </a:endParaRPr>
          </a:p>
        </p:txBody>
      </p:sp>
    </p:spTree>
    <p:extLst>
      <p:ext uri="{BB962C8B-B14F-4D97-AF65-F5344CB8AC3E}">
        <p14:creationId xmlns:p14="http://schemas.microsoft.com/office/powerpoint/2010/main" val="19518864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lvl="1" eaLnBrk="1" hangingPunct="1">
              <a:buNone/>
              <a:defRPr/>
            </a:pPr>
            <a:r>
              <a:rPr lang="pt-PT" sz="2200" dirty="0"/>
              <a:t>EXERCISE 11 </a:t>
            </a:r>
            <a:r>
              <a:rPr lang="pt-PT" sz="2200" dirty="0" err="1"/>
              <a:t>from</a:t>
            </a:r>
            <a:r>
              <a:rPr lang="pt-PT" sz="2200" dirty="0"/>
              <a:t> </a:t>
            </a:r>
            <a:r>
              <a:rPr lang="pt-PT" sz="2200" dirty="0" err="1"/>
              <a:t>Pugel</a:t>
            </a:r>
            <a:r>
              <a:rPr lang="pt-PT" sz="2200" dirty="0"/>
              <a:t>, p.470</a:t>
            </a:r>
          </a:p>
          <a:p>
            <a:pPr lvl="1" eaLnBrk="1" hangingPunct="1">
              <a:buNone/>
              <a:defRPr/>
            </a:pPr>
            <a:endParaRPr lang="pt-PT" sz="3200" dirty="0"/>
          </a:p>
          <a:p>
            <a:pPr lvl="1" indent="228600" eaLnBrk="1" hangingPunct="1">
              <a:spcAft>
                <a:spcPts val="600"/>
              </a:spcAft>
              <a:buNone/>
              <a:defRPr/>
            </a:pPr>
            <a:r>
              <a:rPr lang="pt-PT" sz="2000" dirty="0">
                <a:latin typeface="Univers Extended" pitchFamily="34" charset="0"/>
                <a:cs typeface="Times New Roman" pitchFamily="18" charset="0"/>
              </a:rPr>
              <a:t>In 1975, the </a:t>
            </a:r>
            <a:r>
              <a:rPr lang="pt-PT" sz="2000" dirty="0" err="1">
                <a:latin typeface="Univers Extended" pitchFamily="34" charset="0"/>
                <a:cs typeface="Times New Roman" pitchFamily="18" charset="0"/>
              </a:rPr>
              <a:t>price</a:t>
            </a:r>
            <a:r>
              <a:rPr lang="pt-PT" sz="2000" dirty="0">
                <a:latin typeface="Univers Extended" pitchFamily="34" charset="0"/>
                <a:cs typeface="Times New Roman" pitchFamily="18" charset="0"/>
              </a:rPr>
              <a:t> </a:t>
            </a:r>
            <a:r>
              <a:rPr lang="pt-PT" sz="2000" dirty="0" err="1">
                <a:latin typeface="Univers Extended" pitchFamily="34" charset="0"/>
                <a:cs typeface="Times New Roman" pitchFamily="18" charset="0"/>
              </a:rPr>
              <a:t>level</a:t>
            </a:r>
            <a:r>
              <a:rPr lang="pt-PT" sz="2000" dirty="0">
                <a:latin typeface="Univers Extended" pitchFamily="34" charset="0"/>
                <a:cs typeface="Times New Roman" pitchFamily="18" charset="0"/>
              </a:rPr>
              <a:t> for the US </a:t>
            </a:r>
            <a:r>
              <a:rPr lang="pt-PT" sz="2000" dirty="0" err="1">
                <a:latin typeface="Univers Extended" pitchFamily="34" charset="0"/>
                <a:cs typeface="Times New Roman" pitchFamily="18" charset="0"/>
              </a:rPr>
              <a:t>was</a:t>
            </a:r>
            <a:r>
              <a:rPr lang="pt-PT" sz="2000" dirty="0">
                <a:latin typeface="Univers Extended" pitchFamily="34" charset="0"/>
                <a:cs typeface="Times New Roman" pitchFamily="18" charset="0"/>
              </a:rPr>
              <a:t> 100, the </a:t>
            </a:r>
            <a:r>
              <a:rPr lang="pt-PT" sz="2000" dirty="0" err="1">
                <a:latin typeface="Univers Extended" pitchFamily="34" charset="0"/>
                <a:cs typeface="Times New Roman" pitchFamily="18" charset="0"/>
              </a:rPr>
              <a:t>price</a:t>
            </a:r>
            <a:r>
              <a:rPr lang="pt-PT" sz="2000" dirty="0">
                <a:latin typeface="Univers Extended" pitchFamily="34" charset="0"/>
                <a:cs typeface="Times New Roman" pitchFamily="18" charset="0"/>
              </a:rPr>
              <a:t> </a:t>
            </a:r>
            <a:r>
              <a:rPr lang="pt-PT" sz="2000" dirty="0" err="1">
                <a:latin typeface="Univers Extended" pitchFamily="34" charset="0"/>
                <a:cs typeface="Times New Roman" pitchFamily="18" charset="0"/>
              </a:rPr>
              <a:t>level</a:t>
            </a:r>
            <a:r>
              <a:rPr lang="pt-PT" sz="2000" dirty="0">
                <a:latin typeface="Univers Extended" pitchFamily="34" charset="0"/>
                <a:cs typeface="Times New Roman" pitchFamily="18" charset="0"/>
              </a:rPr>
              <a:t> for </a:t>
            </a:r>
            <a:r>
              <a:rPr lang="pt-PT" sz="2000" dirty="0" err="1">
                <a:latin typeface="Univers Extended" pitchFamily="34" charset="0"/>
                <a:cs typeface="Times New Roman" pitchFamily="18" charset="0"/>
              </a:rPr>
              <a:t>Pugelovia</a:t>
            </a:r>
            <a:r>
              <a:rPr lang="pt-PT" sz="2000" dirty="0">
                <a:latin typeface="Univers Extended" pitchFamily="34" charset="0"/>
                <a:cs typeface="Times New Roman" pitchFamily="18" charset="0"/>
              </a:rPr>
              <a:t> </a:t>
            </a:r>
            <a:r>
              <a:rPr lang="pt-PT" sz="2000" dirty="0" err="1">
                <a:latin typeface="Univers Extended" pitchFamily="34" charset="0"/>
                <a:cs typeface="Times New Roman" pitchFamily="18" charset="0"/>
              </a:rPr>
              <a:t>was</a:t>
            </a:r>
            <a:r>
              <a:rPr lang="pt-PT" sz="2000" dirty="0">
                <a:latin typeface="Univers Extended" pitchFamily="34" charset="0"/>
                <a:cs typeface="Times New Roman" pitchFamily="18" charset="0"/>
              </a:rPr>
              <a:t> </a:t>
            </a:r>
            <a:r>
              <a:rPr lang="pt-PT" sz="2000" dirty="0" err="1">
                <a:latin typeface="Univers Extended" pitchFamily="34" charset="0"/>
                <a:cs typeface="Times New Roman" pitchFamily="18" charset="0"/>
              </a:rPr>
              <a:t>also</a:t>
            </a:r>
            <a:r>
              <a:rPr lang="pt-PT" sz="2000" dirty="0">
                <a:latin typeface="Univers Extended" pitchFamily="34" charset="0"/>
                <a:cs typeface="Times New Roman" pitchFamily="18" charset="0"/>
              </a:rPr>
              <a:t> 100, and in the </a:t>
            </a:r>
            <a:r>
              <a:rPr lang="pt-PT" sz="2000" dirty="0" err="1">
                <a:latin typeface="Univers Extended" pitchFamily="34" charset="0"/>
                <a:cs typeface="Times New Roman" pitchFamily="18" charset="0"/>
              </a:rPr>
              <a:t>foreign</a:t>
            </a:r>
            <a:r>
              <a:rPr lang="pt-PT" sz="2000" dirty="0">
                <a:latin typeface="Univers Extended" pitchFamily="34" charset="0"/>
                <a:cs typeface="Times New Roman" pitchFamily="18" charset="0"/>
              </a:rPr>
              <a:t> </a:t>
            </a:r>
            <a:r>
              <a:rPr lang="pt-PT" sz="2000" dirty="0" err="1">
                <a:latin typeface="Univers Extended" pitchFamily="34" charset="0"/>
                <a:cs typeface="Times New Roman" pitchFamily="18" charset="0"/>
              </a:rPr>
              <a:t>exchange</a:t>
            </a:r>
            <a:r>
              <a:rPr lang="pt-PT" sz="2000" dirty="0">
                <a:latin typeface="Univers Extended" pitchFamily="34" charset="0"/>
                <a:cs typeface="Times New Roman" pitchFamily="18" charset="0"/>
              </a:rPr>
              <a:t> </a:t>
            </a:r>
            <a:r>
              <a:rPr lang="pt-PT" sz="2000" dirty="0" err="1">
                <a:latin typeface="Univers Extended" pitchFamily="34" charset="0"/>
                <a:cs typeface="Times New Roman" pitchFamily="18" charset="0"/>
              </a:rPr>
              <a:t>market</a:t>
            </a:r>
            <a:r>
              <a:rPr lang="pt-PT" sz="2000" dirty="0">
                <a:latin typeface="Univers Extended" pitchFamily="34" charset="0"/>
                <a:cs typeface="Times New Roman" pitchFamily="18" charset="0"/>
              </a:rPr>
              <a:t> </a:t>
            </a:r>
            <a:r>
              <a:rPr lang="pt-PT" sz="2000" dirty="0" err="1">
                <a:latin typeface="Univers Extended" pitchFamily="34" charset="0"/>
                <a:cs typeface="Times New Roman" pitchFamily="18" charset="0"/>
              </a:rPr>
              <a:t>one</a:t>
            </a:r>
            <a:r>
              <a:rPr lang="pt-PT" sz="2000" dirty="0">
                <a:latin typeface="Univers Extended" pitchFamily="34" charset="0"/>
                <a:cs typeface="Times New Roman" pitchFamily="18" charset="0"/>
              </a:rPr>
              <a:t> </a:t>
            </a:r>
            <a:r>
              <a:rPr lang="pt-PT" sz="2000" dirty="0" err="1">
                <a:latin typeface="Univers Extended" pitchFamily="34" charset="0"/>
                <a:cs typeface="Times New Roman" pitchFamily="18" charset="0"/>
              </a:rPr>
              <a:t>Pugelovian</a:t>
            </a:r>
            <a:r>
              <a:rPr lang="pt-PT" sz="2000" dirty="0">
                <a:latin typeface="Univers Extended" pitchFamily="34" charset="0"/>
                <a:cs typeface="Times New Roman" pitchFamily="18" charset="0"/>
              </a:rPr>
              <a:t> </a:t>
            </a:r>
            <a:r>
              <a:rPr lang="pt-PT" sz="2000" dirty="0" err="1">
                <a:latin typeface="Univers Extended" pitchFamily="34" charset="0"/>
                <a:cs typeface="Times New Roman" pitchFamily="18" charset="0"/>
              </a:rPr>
              <a:t>pnut</a:t>
            </a:r>
            <a:r>
              <a:rPr lang="pt-PT" sz="2000" dirty="0">
                <a:latin typeface="Univers Extended" pitchFamily="34" charset="0"/>
                <a:cs typeface="Times New Roman" pitchFamily="18" charset="0"/>
              </a:rPr>
              <a:t> </a:t>
            </a:r>
            <a:r>
              <a:rPr lang="pt-PT" sz="2000" dirty="0" err="1">
                <a:latin typeface="Univers Extended" pitchFamily="34" charset="0"/>
                <a:cs typeface="Times New Roman" pitchFamily="18" charset="0"/>
              </a:rPr>
              <a:t>was</a:t>
            </a:r>
            <a:r>
              <a:rPr lang="pt-PT" sz="2000" dirty="0">
                <a:latin typeface="Univers Extended" pitchFamily="34" charset="0"/>
                <a:cs typeface="Times New Roman" pitchFamily="18" charset="0"/>
              </a:rPr>
              <a:t> </a:t>
            </a:r>
            <a:r>
              <a:rPr lang="pt-PT" sz="2000" dirty="0" err="1">
                <a:latin typeface="Univers Extended" pitchFamily="34" charset="0"/>
                <a:cs typeface="Times New Roman" pitchFamily="18" charset="0"/>
              </a:rPr>
              <a:t>equal</a:t>
            </a:r>
            <a:r>
              <a:rPr lang="pt-PT" sz="2000" dirty="0">
                <a:latin typeface="Univers Extended" pitchFamily="34" charset="0"/>
                <a:cs typeface="Times New Roman" pitchFamily="18" charset="0"/>
              </a:rPr>
              <a:t> to $1. In 2008, the US </a:t>
            </a:r>
            <a:r>
              <a:rPr lang="pt-PT" sz="2000" dirty="0" err="1">
                <a:latin typeface="Univers Extended" pitchFamily="34" charset="0"/>
                <a:cs typeface="Times New Roman" pitchFamily="18" charset="0"/>
              </a:rPr>
              <a:t>price</a:t>
            </a:r>
            <a:r>
              <a:rPr lang="pt-PT" sz="2000" dirty="0">
                <a:latin typeface="Univers Extended" pitchFamily="34" charset="0"/>
                <a:cs typeface="Times New Roman" pitchFamily="18" charset="0"/>
              </a:rPr>
              <a:t> </a:t>
            </a:r>
            <a:r>
              <a:rPr lang="pt-PT" sz="2000" dirty="0" err="1">
                <a:latin typeface="Univers Extended" pitchFamily="34" charset="0"/>
                <a:cs typeface="Times New Roman" pitchFamily="18" charset="0"/>
              </a:rPr>
              <a:t>level</a:t>
            </a:r>
            <a:r>
              <a:rPr lang="pt-PT" sz="2000" dirty="0">
                <a:latin typeface="Univers Extended" pitchFamily="34" charset="0"/>
                <a:cs typeface="Times New Roman" pitchFamily="18" charset="0"/>
              </a:rPr>
              <a:t> </a:t>
            </a:r>
            <a:r>
              <a:rPr lang="pt-PT" sz="2000" dirty="0" err="1">
                <a:latin typeface="Univers Extended" pitchFamily="34" charset="0"/>
                <a:cs typeface="Times New Roman" pitchFamily="18" charset="0"/>
              </a:rPr>
              <a:t>had</a:t>
            </a:r>
            <a:r>
              <a:rPr lang="pt-PT" sz="2000" dirty="0">
                <a:latin typeface="Univers Extended" pitchFamily="34" charset="0"/>
                <a:cs typeface="Times New Roman" pitchFamily="18" charset="0"/>
              </a:rPr>
              <a:t> </a:t>
            </a:r>
            <a:r>
              <a:rPr lang="pt-PT" sz="2000" dirty="0" err="1">
                <a:latin typeface="Univers Extended" pitchFamily="34" charset="0"/>
                <a:cs typeface="Times New Roman" pitchFamily="18" charset="0"/>
              </a:rPr>
              <a:t>risen</a:t>
            </a:r>
            <a:r>
              <a:rPr lang="pt-PT" sz="2000" dirty="0">
                <a:latin typeface="Univers Extended" pitchFamily="34" charset="0"/>
                <a:cs typeface="Times New Roman" pitchFamily="18" charset="0"/>
              </a:rPr>
              <a:t> to 260, and the </a:t>
            </a:r>
            <a:r>
              <a:rPr lang="pt-PT" sz="2000" dirty="0" err="1">
                <a:latin typeface="Univers Extended" pitchFamily="34" charset="0"/>
                <a:cs typeface="Times New Roman" pitchFamily="18" charset="0"/>
              </a:rPr>
              <a:t>Pugelovian</a:t>
            </a:r>
            <a:r>
              <a:rPr lang="pt-PT" sz="2000" dirty="0">
                <a:latin typeface="Univers Extended" pitchFamily="34" charset="0"/>
                <a:cs typeface="Times New Roman" pitchFamily="18" charset="0"/>
              </a:rPr>
              <a:t> </a:t>
            </a:r>
            <a:r>
              <a:rPr lang="pt-PT" sz="2000" dirty="0" err="1">
                <a:latin typeface="Univers Extended" pitchFamily="34" charset="0"/>
                <a:cs typeface="Times New Roman" pitchFamily="18" charset="0"/>
              </a:rPr>
              <a:t>price</a:t>
            </a:r>
            <a:r>
              <a:rPr lang="pt-PT" sz="2000" dirty="0">
                <a:latin typeface="Univers Extended" pitchFamily="34" charset="0"/>
                <a:cs typeface="Times New Roman" pitchFamily="18" charset="0"/>
              </a:rPr>
              <a:t> </a:t>
            </a:r>
            <a:r>
              <a:rPr lang="pt-PT" sz="2000" dirty="0" err="1">
                <a:latin typeface="Univers Extended" pitchFamily="34" charset="0"/>
                <a:cs typeface="Times New Roman" pitchFamily="18" charset="0"/>
              </a:rPr>
              <a:t>level</a:t>
            </a:r>
            <a:r>
              <a:rPr lang="pt-PT" sz="2000" dirty="0">
                <a:latin typeface="Univers Extended" pitchFamily="34" charset="0"/>
                <a:cs typeface="Times New Roman" pitchFamily="18" charset="0"/>
              </a:rPr>
              <a:t> </a:t>
            </a:r>
            <a:r>
              <a:rPr lang="pt-PT" sz="2000" dirty="0" err="1">
                <a:latin typeface="Univers Extended" pitchFamily="34" charset="0"/>
                <a:cs typeface="Times New Roman" pitchFamily="18" charset="0"/>
              </a:rPr>
              <a:t>had</a:t>
            </a:r>
            <a:r>
              <a:rPr lang="pt-PT" sz="2000" dirty="0">
                <a:latin typeface="Univers Extended" pitchFamily="34" charset="0"/>
                <a:cs typeface="Times New Roman" pitchFamily="18" charset="0"/>
              </a:rPr>
              <a:t> </a:t>
            </a:r>
            <a:r>
              <a:rPr lang="pt-PT" sz="2000" dirty="0" err="1">
                <a:latin typeface="Univers Extended" pitchFamily="34" charset="0"/>
                <a:cs typeface="Times New Roman" pitchFamily="18" charset="0"/>
              </a:rPr>
              <a:t>risen</a:t>
            </a:r>
            <a:r>
              <a:rPr lang="pt-PT" sz="2000" dirty="0">
                <a:latin typeface="Univers Extended" pitchFamily="34" charset="0"/>
                <a:cs typeface="Times New Roman" pitchFamily="18" charset="0"/>
              </a:rPr>
              <a:t> to 390.</a:t>
            </a:r>
          </a:p>
          <a:p>
            <a:pPr lvl="1" indent="228600" eaLnBrk="1" hangingPunct="1">
              <a:spcAft>
                <a:spcPts val="600"/>
              </a:spcAft>
              <a:buFont typeface="Wingdings 2" pitchFamily="18" charset="2"/>
              <a:buAutoNum type="alphaLcPeriod"/>
              <a:defRPr/>
            </a:pPr>
            <a:r>
              <a:rPr lang="pt-PT" sz="2000" dirty="0" err="1">
                <a:latin typeface="Univers Extended" pitchFamily="34" charset="0"/>
                <a:cs typeface="Times New Roman" pitchFamily="18" charset="0"/>
              </a:rPr>
              <a:t>According</a:t>
            </a:r>
            <a:r>
              <a:rPr lang="pt-PT" sz="2000" dirty="0">
                <a:latin typeface="Univers Extended" pitchFamily="34" charset="0"/>
                <a:cs typeface="Times New Roman" pitchFamily="18" charset="0"/>
              </a:rPr>
              <a:t> to </a:t>
            </a:r>
            <a:r>
              <a:rPr lang="pt-PT" sz="2000" dirty="0">
                <a:latin typeface="Univers Extended" pitchFamily="34" charset="0"/>
              </a:rPr>
              <a:t>PPP, </a:t>
            </a:r>
            <a:r>
              <a:rPr lang="pt-PT" sz="2000" dirty="0" err="1">
                <a:latin typeface="Univers Extended" pitchFamily="34" charset="0"/>
              </a:rPr>
              <a:t>what</a:t>
            </a:r>
            <a:r>
              <a:rPr lang="pt-PT" sz="2000" dirty="0">
                <a:latin typeface="Univers Extended" pitchFamily="34" charset="0"/>
              </a:rPr>
              <a:t> </a:t>
            </a:r>
            <a:r>
              <a:rPr lang="pt-PT" sz="2000" dirty="0" err="1">
                <a:latin typeface="Univers Extended" pitchFamily="34" charset="0"/>
              </a:rPr>
              <a:t>should</a:t>
            </a:r>
            <a:r>
              <a:rPr lang="pt-PT" sz="2000" dirty="0">
                <a:latin typeface="Univers Extended" pitchFamily="34" charset="0"/>
              </a:rPr>
              <a:t> the </a:t>
            </a:r>
            <a:r>
              <a:rPr lang="pt-PT" sz="2000" dirty="0" err="1">
                <a:latin typeface="Univers Extended" pitchFamily="34" charset="0"/>
              </a:rPr>
              <a:t>dollar-pnut</a:t>
            </a:r>
            <a:r>
              <a:rPr lang="pt-PT" sz="2000" dirty="0">
                <a:latin typeface="Univers Extended" pitchFamily="34" charset="0"/>
              </a:rPr>
              <a:t> </a:t>
            </a:r>
            <a:r>
              <a:rPr lang="pt-PT" sz="2000" dirty="0" err="1">
                <a:latin typeface="Univers Extended" pitchFamily="34" charset="0"/>
              </a:rPr>
              <a:t>exchange</a:t>
            </a:r>
            <a:r>
              <a:rPr lang="pt-PT" sz="2000" dirty="0">
                <a:latin typeface="Univers Extended" pitchFamily="34" charset="0"/>
              </a:rPr>
              <a:t> rate </a:t>
            </a:r>
            <a:r>
              <a:rPr lang="pt-PT" sz="2000" dirty="0" err="1">
                <a:latin typeface="Univers Extended" pitchFamily="34" charset="0"/>
              </a:rPr>
              <a:t>be</a:t>
            </a:r>
            <a:r>
              <a:rPr lang="pt-PT" sz="2000" dirty="0">
                <a:latin typeface="Univers Extended" pitchFamily="34" charset="0"/>
              </a:rPr>
              <a:t> in 2008?</a:t>
            </a:r>
          </a:p>
          <a:p>
            <a:pPr lvl="1" indent="228600" eaLnBrk="1" hangingPunct="1">
              <a:spcAft>
                <a:spcPts val="600"/>
              </a:spcAft>
              <a:buFont typeface="Wingdings 2" pitchFamily="18" charset="2"/>
              <a:buAutoNum type="alphaLcPeriod"/>
              <a:defRPr/>
            </a:pPr>
            <a:r>
              <a:rPr lang="pt-PT" sz="2000" dirty="0" err="1">
                <a:latin typeface="Univers Extended" pitchFamily="34" charset="0"/>
              </a:rPr>
              <a:t>If</a:t>
            </a:r>
            <a:r>
              <a:rPr lang="pt-PT" sz="2000" dirty="0">
                <a:latin typeface="Univers Extended" pitchFamily="34" charset="0"/>
              </a:rPr>
              <a:t> the </a:t>
            </a:r>
            <a:r>
              <a:rPr lang="pt-PT" sz="2000" dirty="0" err="1">
                <a:latin typeface="Univers Extended" pitchFamily="34" charset="0"/>
              </a:rPr>
              <a:t>actual</a:t>
            </a:r>
            <a:r>
              <a:rPr lang="pt-PT" sz="2000" dirty="0">
                <a:latin typeface="Univers Extended" pitchFamily="34" charset="0"/>
              </a:rPr>
              <a:t> </a:t>
            </a:r>
            <a:r>
              <a:rPr lang="pt-PT" sz="2000" dirty="0" err="1">
                <a:latin typeface="Univers Extended" pitchFamily="34" charset="0"/>
              </a:rPr>
              <a:t>dollar-pnut</a:t>
            </a:r>
            <a:r>
              <a:rPr lang="pt-PT" sz="2000" dirty="0">
                <a:latin typeface="Univers Extended" pitchFamily="34" charset="0"/>
              </a:rPr>
              <a:t> </a:t>
            </a:r>
            <a:r>
              <a:rPr lang="pt-PT" sz="2000" dirty="0" err="1">
                <a:latin typeface="Univers Extended" pitchFamily="34" charset="0"/>
              </a:rPr>
              <a:t>exchange</a:t>
            </a:r>
            <a:r>
              <a:rPr lang="pt-PT" sz="2000" dirty="0">
                <a:latin typeface="Univers Extended" pitchFamily="34" charset="0"/>
              </a:rPr>
              <a:t> rate </a:t>
            </a:r>
            <a:r>
              <a:rPr lang="pt-PT" sz="2000" dirty="0" err="1">
                <a:latin typeface="Univers Extended" pitchFamily="34" charset="0"/>
              </a:rPr>
              <a:t>is</a:t>
            </a:r>
            <a:r>
              <a:rPr lang="pt-PT" sz="2000" dirty="0">
                <a:latin typeface="Univers Extended" pitchFamily="34" charset="0"/>
              </a:rPr>
              <a:t> $1/</a:t>
            </a:r>
            <a:r>
              <a:rPr lang="pt-PT" sz="2000" dirty="0" err="1">
                <a:latin typeface="Univers Extended" pitchFamily="34" charset="0"/>
              </a:rPr>
              <a:t>pnut</a:t>
            </a:r>
            <a:r>
              <a:rPr lang="pt-PT" sz="2000" dirty="0">
                <a:latin typeface="Univers Extended" pitchFamily="34" charset="0"/>
              </a:rPr>
              <a:t> in 2008, </a:t>
            </a:r>
            <a:r>
              <a:rPr lang="pt-PT" sz="2000" dirty="0" err="1">
                <a:latin typeface="Univers Extended" pitchFamily="34" charset="0"/>
              </a:rPr>
              <a:t>is</a:t>
            </a:r>
            <a:r>
              <a:rPr lang="pt-PT" sz="2000" dirty="0">
                <a:latin typeface="Univers Extended" pitchFamily="34" charset="0"/>
              </a:rPr>
              <a:t> the </a:t>
            </a:r>
            <a:r>
              <a:rPr lang="pt-PT" sz="2000" dirty="0" err="1">
                <a:latin typeface="Univers Extended" pitchFamily="34" charset="0"/>
              </a:rPr>
              <a:t>pnut</a:t>
            </a:r>
            <a:r>
              <a:rPr lang="pt-PT" sz="2000" dirty="0">
                <a:latin typeface="Univers Extended" pitchFamily="34" charset="0"/>
              </a:rPr>
              <a:t> </a:t>
            </a:r>
            <a:r>
              <a:rPr lang="pt-PT" sz="2000" dirty="0" err="1">
                <a:latin typeface="Univers Extended" pitchFamily="34" charset="0"/>
              </a:rPr>
              <a:t>overvalued</a:t>
            </a:r>
            <a:r>
              <a:rPr lang="pt-PT" sz="2000" dirty="0">
                <a:latin typeface="Univers Extended" pitchFamily="34" charset="0"/>
              </a:rPr>
              <a:t> </a:t>
            </a:r>
            <a:r>
              <a:rPr lang="pt-PT" sz="2000" dirty="0" err="1">
                <a:latin typeface="Univers Extended" pitchFamily="34" charset="0"/>
              </a:rPr>
              <a:t>or</a:t>
            </a:r>
            <a:r>
              <a:rPr lang="pt-PT" sz="2000" dirty="0">
                <a:latin typeface="Univers Extended" pitchFamily="34" charset="0"/>
              </a:rPr>
              <a:t> </a:t>
            </a:r>
            <a:r>
              <a:rPr lang="pt-PT" sz="2000" dirty="0" err="1">
                <a:latin typeface="Univers Extended" pitchFamily="34" charset="0"/>
              </a:rPr>
              <a:t>undervalued</a:t>
            </a:r>
            <a:r>
              <a:rPr lang="pt-PT" sz="2000" dirty="0">
                <a:latin typeface="Univers Extended" pitchFamily="34" charset="0"/>
              </a:rPr>
              <a:t> </a:t>
            </a:r>
            <a:r>
              <a:rPr lang="pt-PT" sz="2000" dirty="0" err="1">
                <a:latin typeface="Univers Extended" pitchFamily="34" charset="0"/>
              </a:rPr>
              <a:t>relative</a:t>
            </a:r>
            <a:r>
              <a:rPr lang="pt-PT" sz="2000" dirty="0">
                <a:latin typeface="Univers Extended" pitchFamily="34" charset="0"/>
              </a:rPr>
              <a:t> to PPP?</a:t>
            </a:r>
          </a:p>
          <a:p>
            <a:endParaRPr lang="pt-PT" dirty="0"/>
          </a:p>
        </p:txBody>
      </p:sp>
      <p:sp>
        <p:nvSpPr>
          <p:cNvPr id="4" name="Slide Number Placeholder 3"/>
          <p:cNvSpPr>
            <a:spLocks noGrp="1"/>
          </p:cNvSpPr>
          <p:nvPr>
            <p:ph type="sldNum" sz="quarter" idx="12"/>
          </p:nvPr>
        </p:nvSpPr>
        <p:spPr/>
        <p:txBody>
          <a:bodyPr/>
          <a:lstStyle/>
          <a:p>
            <a:pPr>
              <a:defRPr/>
            </a:pPr>
            <a:fld id="{AE4910F3-B4F9-48B1-8286-BEF09BDA5CD3}" type="slidenum">
              <a:rPr lang="pt-PT" smtClean="0"/>
              <a:pPr>
                <a:defRPr/>
              </a:pPr>
              <a:t>7</a:t>
            </a:fld>
            <a:endParaRPr lang="pt-PT"/>
          </a:p>
        </p:txBody>
      </p:sp>
    </p:spTree>
    <p:extLst>
      <p:ext uri="{BB962C8B-B14F-4D97-AF65-F5344CB8AC3E}">
        <p14:creationId xmlns:p14="http://schemas.microsoft.com/office/powerpoint/2010/main" val="4053586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22"/>
          <p:cNvSpPr>
            <a:spLocks noGrp="1"/>
          </p:cNvSpPr>
          <p:nvPr>
            <p:ph type="sldNum" sz="quarter" idx="12"/>
          </p:nvPr>
        </p:nvSpPr>
        <p:spPr/>
        <p:txBody>
          <a:bodyPr/>
          <a:lstStyle/>
          <a:p>
            <a:pPr>
              <a:defRPr/>
            </a:pPr>
            <a:fld id="{82A3E6CF-FED4-4C9B-BD29-2C7353CCA4B5}" type="slidenum">
              <a:rPr lang="pt-PT"/>
              <a:pPr>
                <a:defRPr/>
              </a:pPr>
              <a:t>8</a:t>
            </a:fld>
            <a:endParaRPr lang="pt-PT"/>
          </a:p>
        </p:txBody>
      </p:sp>
      <p:sp>
        <p:nvSpPr>
          <p:cNvPr id="3" name="Content Placeholder 2"/>
          <p:cNvSpPr>
            <a:spLocks noGrp="1"/>
          </p:cNvSpPr>
          <p:nvPr>
            <p:ph sz="quarter" idx="1"/>
          </p:nvPr>
        </p:nvSpPr>
        <p:spPr>
          <a:xfrm>
            <a:off x="914400" y="642938"/>
            <a:ext cx="7772400" cy="5376862"/>
          </a:xfrm>
        </p:spPr>
        <p:txBody>
          <a:bodyPr/>
          <a:lstStyle/>
          <a:p>
            <a:pPr marL="273050" lvl="1" indent="-273050" eaLnBrk="1" hangingPunct="1">
              <a:spcBef>
                <a:spcPts val="575"/>
              </a:spcBef>
              <a:buClr>
                <a:schemeClr val="accent1"/>
              </a:buClr>
              <a:buFont typeface="Wingdings 2" pitchFamily="18" charset="2"/>
              <a:buNone/>
              <a:defRPr/>
            </a:pPr>
            <a:r>
              <a:rPr lang="pt-PT" sz="2200" dirty="0" smtClean="0"/>
              <a:t>EXERCISE 12 </a:t>
            </a:r>
            <a:r>
              <a:rPr lang="pt-PT" sz="2200" dirty="0" err="1" smtClean="0"/>
              <a:t>from</a:t>
            </a:r>
            <a:r>
              <a:rPr lang="pt-PT" sz="2200" dirty="0" smtClean="0"/>
              <a:t> </a:t>
            </a:r>
            <a:r>
              <a:rPr lang="pt-PT" sz="2200" dirty="0" err="1" smtClean="0"/>
              <a:t>Pugel</a:t>
            </a:r>
            <a:r>
              <a:rPr lang="pt-PT" sz="2200" dirty="0" smtClean="0"/>
              <a:t>, p.471</a:t>
            </a:r>
          </a:p>
          <a:p>
            <a:pPr indent="273050" eaLnBrk="1" hangingPunct="1">
              <a:buFont typeface="Wingdings 2" pitchFamily="18" charset="2"/>
              <a:buNone/>
              <a:defRPr/>
            </a:pPr>
            <a:endParaRPr lang="pt-PT" sz="1800" dirty="0" smtClean="0">
              <a:latin typeface="Univers Extended" pitchFamily="34" charset="0"/>
            </a:endParaRPr>
          </a:p>
          <a:p>
            <a:pPr indent="273050" eaLnBrk="1" hangingPunct="1">
              <a:buFont typeface="Wingdings 2" pitchFamily="18" charset="2"/>
              <a:buNone/>
              <a:defRPr/>
            </a:pPr>
            <a:r>
              <a:rPr lang="pt-PT" sz="2000" dirty="0" err="1" smtClean="0">
                <a:latin typeface="Univers Extended" pitchFamily="34" charset="0"/>
              </a:rPr>
              <a:t>Here</a:t>
            </a:r>
            <a:r>
              <a:rPr lang="pt-PT" sz="2000" dirty="0" smtClean="0">
                <a:latin typeface="Univers Extended" pitchFamily="34" charset="0"/>
              </a:rPr>
              <a:t> </a:t>
            </a:r>
            <a:r>
              <a:rPr lang="pt-PT" sz="2000" dirty="0" err="1" smtClean="0">
                <a:latin typeface="Univers Extended" pitchFamily="34" charset="0"/>
              </a:rPr>
              <a:t>is</a:t>
            </a:r>
            <a:r>
              <a:rPr lang="pt-PT" sz="2000" dirty="0" smtClean="0">
                <a:latin typeface="Univers Extended" pitchFamily="34" charset="0"/>
              </a:rPr>
              <a:t> </a:t>
            </a:r>
            <a:r>
              <a:rPr lang="pt-PT" sz="2000" dirty="0" err="1" smtClean="0">
                <a:latin typeface="Univers Extended" pitchFamily="34" charset="0"/>
              </a:rPr>
              <a:t>further</a:t>
            </a:r>
            <a:r>
              <a:rPr lang="pt-PT" sz="2000" dirty="0" smtClean="0">
                <a:latin typeface="Univers Extended" pitchFamily="34" charset="0"/>
              </a:rPr>
              <a:t> </a:t>
            </a:r>
            <a:r>
              <a:rPr lang="pt-PT" sz="2000" dirty="0" err="1" smtClean="0">
                <a:latin typeface="Univers Extended" pitchFamily="34" charset="0"/>
              </a:rPr>
              <a:t>information</a:t>
            </a:r>
            <a:r>
              <a:rPr lang="pt-PT" sz="2000" dirty="0" smtClean="0">
                <a:latin typeface="Univers Extended" pitchFamily="34" charset="0"/>
              </a:rPr>
              <a:t> </a:t>
            </a:r>
            <a:r>
              <a:rPr lang="pt-PT" sz="2000" dirty="0" err="1" smtClean="0">
                <a:latin typeface="Univers Extended" pitchFamily="34" charset="0"/>
              </a:rPr>
              <a:t>on</a:t>
            </a:r>
            <a:r>
              <a:rPr lang="pt-PT" sz="2000" dirty="0" smtClean="0">
                <a:latin typeface="Univers Extended" pitchFamily="34" charset="0"/>
              </a:rPr>
              <a:t> </a:t>
            </a:r>
            <a:r>
              <a:rPr lang="pt-PT" sz="2000" dirty="0" err="1" smtClean="0">
                <a:latin typeface="Univers Extended" pitchFamily="34" charset="0"/>
              </a:rPr>
              <a:t>the</a:t>
            </a:r>
            <a:r>
              <a:rPr lang="pt-PT" sz="2000" dirty="0" smtClean="0">
                <a:latin typeface="Univers Extended" pitchFamily="34" charset="0"/>
              </a:rPr>
              <a:t> US and </a:t>
            </a:r>
            <a:r>
              <a:rPr lang="pt-PT" sz="2000" dirty="0" err="1" smtClean="0">
                <a:latin typeface="Univers Extended" pitchFamily="34" charset="0"/>
              </a:rPr>
              <a:t>Pugelovian</a:t>
            </a:r>
            <a:r>
              <a:rPr lang="pt-PT" sz="2000" dirty="0" smtClean="0">
                <a:latin typeface="Univers Extended" pitchFamily="34" charset="0"/>
              </a:rPr>
              <a:t> </a:t>
            </a:r>
            <a:r>
              <a:rPr lang="pt-PT" sz="2000" dirty="0" err="1" smtClean="0">
                <a:latin typeface="Univers Extended" pitchFamily="34" charset="0"/>
              </a:rPr>
              <a:t>economies</a:t>
            </a:r>
            <a:r>
              <a:rPr lang="pt-PT" sz="2000" dirty="0" smtClean="0">
                <a:latin typeface="Univers Extended" pitchFamily="34" charset="0"/>
              </a:rPr>
              <a:t>.</a:t>
            </a:r>
          </a:p>
          <a:p>
            <a:pPr indent="273050" eaLnBrk="1" hangingPunct="1">
              <a:buFont typeface="Wingdings 2" pitchFamily="18" charset="2"/>
              <a:buNone/>
              <a:defRPr/>
            </a:pPr>
            <a:endParaRPr lang="pt-PT" sz="1800" dirty="0" smtClean="0">
              <a:latin typeface="Univers Extended" pitchFamily="34" charset="0"/>
            </a:endParaRPr>
          </a:p>
          <a:p>
            <a:pPr indent="273050" eaLnBrk="1" hangingPunct="1">
              <a:buFont typeface="Wingdings 2" pitchFamily="18" charset="2"/>
              <a:buNone/>
              <a:defRPr/>
            </a:pPr>
            <a:endParaRPr lang="pt-PT" sz="1800" dirty="0" smtClean="0">
              <a:latin typeface="Univers Extended" pitchFamily="34" charset="0"/>
            </a:endParaRPr>
          </a:p>
          <a:p>
            <a:pPr indent="273050" eaLnBrk="1" hangingPunct="1">
              <a:buFont typeface="Wingdings 2" pitchFamily="18" charset="2"/>
              <a:buNone/>
              <a:defRPr/>
            </a:pPr>
            <a:endParaRPr lang="pt-PT" sz="1800" dirty="0" smtClean="0">
              <a:latin typeface="Univers Extended" pitchFamily="34" charset="0"/>
            </a:endParaRPr>
          </a:p>
          <a:p>
            <a:pPr indent="273050" eaLnBrk="1" hangingPunct="1">
              <a:buFont typeface="Wingdings 2" pitchFamily="18" charset="2"/>
              <a:buNone/>
              <a:defRPr/>
            </a:pPr>
            <a:endParaRPr lang="pt-PT" sz="1800" dirty="0" smtClean="0">
              <a:latin typeface="Univers Extended" pitchFamily="34" charset="0"/>
            </a:endParaRPr>
          </a:p>
          <a:p>
            <a:pPr indent="273050" eaLnBrk="1" hangingPunct="1">
              <a:buFont typeface="Wingdings 2" pitchFamily="18" charset="2"/>
              <a:buNone/>
              <a:defRPr/>
            </a:pPr>
            <a:endParaRPr lang="pt-PT" sz="1800" dirty="0" smtClean="0">
              <a:latin typeface="Univers Extended" pitchFamily="34" charset="0"/>
            </a:endParaRPr>
          </a:p>
          <a:p>
            <a:pPr marL="273050" lvl="1" indent="273050" eaLnBrk="1" hangingPunct="1">
              <a:spcBef>
                <a:spcPts val="575"/>
              </a:spcBef>
              <a:buNone/>
              <a:defRPr/>
            </a:pPr>
            <a:endParaRPr lang="pt-PT" sz="2000" dirty="0" smtClean="0">
              <a:latin typeface="Univers Extended" pitchFamily="34" charset="0"/>
              <a:cs typeface="Times New Roman" pitchFamily="18" charset="0"/>
            </a:endParaRPr>
          </a:p>
          <a:p>
            <a:pPr marL="273050" lvl="1" indent="273050" eaLnBrk="1" hangingPunct="1">
              <a:spcBef>
                <a:spcPts val="575"/>
              </a:spcBef>
              <a:buFont typeface="Wingdings 2" pitchFamily="18" charset="2"/>
              <a:buAutoNum type="alphaLcPeriod"/>
              <a:defRPr/>
            </a:pPr>
            <a:r>
              <a:rPr lang="pt-PT" sz="2000" dirty="0" err="1" smtClean="0">
                <a:latin typeface="Univers Extended" pitchFamily="34" charset="0"/>
                <a:cs typeface="Times New Roman" pitchFamily="18" charset="0"/>
              </a:rPr>
              <a:t>What</a:t>
            </a:r>
            <a:r>
              <a:rPr lang="pt-PT" sz="2000" dirty="0" smtClean="0">
                <a:latin typeface="Univers Extended" pitchFamily="34" charset="0"/>
                <a:cs typeface="Times New Roman" pitchFamily="18" charset="0"/>
              </a:rPr>
              <a:t> </a:t>
            </a:r>
            <a:r>
              <a:rPr lang="pt-PT" sz="2000" dirty="0" err="1" smtClean="0">
                <a:latin typeface="Univers Extended" pitchFamily="34" charset="0"/>
                <a:cs typeface="Times New Roman" pitchFamily="18" charset="0"/>
              </a:rPr>
              <a:t>is</a:t>
            </a:r>
            <a:r>
              <a:rPr lang="pt-PT" sz="2000" dirty="0" smtClean="0">
                <a:latin typeface="Univers Extended" pitchFamily="34" charset="0"/>
                <a:cs typeface="Times New Roman" pitchFamily="18" charset="0"/>
              </a:rPr>
              <a:t> </a:t>
            </a:r>
            <a:r>
              <a:rPr lang="pt-PT" sz="2000" dirty="0" err="1" smtClean="0">
                <a:latin typeface="Univers Extended" pitchFamily="34" charset="0"/>
                <a:cs typeface="Times New Roman" pitchFamily="18" charset="0"/>
              </a:rPr>
              <a:t>the</a:t>
            </a:r>
            <a:r>
              <a:rPr lang="pt-PT" sz="2000" dirty="0" smtClean="0">
                <a:latin typeface="Univers Extended" pitchFamily="34" charset="0"/>
                <a:cs typeface="Times New Roman" pitchFamily="18" charset="0"/>
              </a:rPr>
              <a:t> </a:t>
            </a:r>
            <a:r>
              <a:rPr lang="pt-PT" sz="2000" dirty="0" err="1" smtClean="0">
                <a:latin typeface="Univers Extended" pitchFamily="34" charset="0"/>
                <a:cs typeface="Times New Roman" pitchFamily="18" charset="0"/>
              </a:rPr>
              <a:t>value</a:t>
            </a:r>
            <a:r>
              <a:rPr lang="pt-PT" sz="2000" dirty="0" smtClean="0">
                <a:latin typeface="Univers Extended" pitchFamily="34" charset="0"/>
                <a:cs typeface="Times New Roman" pitchFamily="18" charset="0"/>
              </a:rPr>
              <a:t> of </a:t>
            </a:r>
            <a:r>
              <a:rPr lang="pt-PT" sz="2000" i="1" dirty="0" smtClean="0">
                <a:latin typeface="Univers Extended" pitchFamily="34" charset="0"/>
                <a:cs typeface="Times New Roman" pitchFamily="18" charset="0"/>
              </a:rPr>
              <a:t>k</a:t>
            </a:r>
            <a:r>
              <a:rPr lang="pt-PT" sz="2000" dirty="0" smtClean="0">
                <a:latin typeface="Univers Extended" pitchFamily="34" charset="0"/>
                <a:cs typeface="Times New Roman" pitchFamily="18" charset="0"/>
              </a:rPr>
              <a:t> for </a:t>
            </a:r>
            <a:r>
              <a:rPr lang="pt-PT" sz="2000" dirty="0" err="1" smtClean="0">
                <a:latin typeface="Univers Extended" pitchFamily="34" charset="0"/>
                <a:cs typeface="Times New Roman" pitchFamily="18" charset="0"/>
              </a:rPr>
              <a:t>the</a:t>
            </a:r>
            <a:r>
              <a:rPr lang="pt-PT" sz="2000" dirty="0" smtClean="0">
                <a:latin typeface="Univers Extended" pitchFamily="34" charset="0"/>
                <a:cs typeface="Times New Roman" pitchFamily="18" charset="0"/>
              </a:rPr>
              <a:t> US </a:t>
            </a:r>
            <a:r>
              <a:rPr lang="pt-PT" sz="2000" dirty="0" err="1" smtClean="0">
                <a:latin typeface="Univers Extended" pitchFamily="34" charset="0"/>
                <a:cs typeface="Times New Roman" pitchFamily="18" charset="0"/>
              </a:rPr>
              <a:t>in</a:t>
            </a:r>
            <a:r>
              <a:rPr lang="pt-PT" sz="2000" dirty="0" smtClean="0">
                <a:latin typeface="Univers Extended" pitchFamily="34" charset="0"/>
                <a:cs typeface="Times New Roman" pitchFamily="18" charset="0"/>
              </a:rPr>
              <a:t> 1975? For </a:t>
            </a:r>
            <a:r>
              <a:rPr lang="pt-PT" sz="2000" dirty="0" err="1" smtClean="0">
                <a:latin typeface="Univers Extended" pitchFamily="34" charset="0"/>
                <a:cs typeface="Times New Roman" pitchFamily="18" charset="0"/>
              </a:rPr>
              <a:t>Pugelovia</a:t>
            </a:r>
            <a:r>
              <a:rPr lang="pt-PT" sz="2000" dirty="0" smtClean="0">
                <a:latin typeface="Univers Extended" pitchFamily="34" charset="0"/>
                <a:cs typeface="Times New Roman" pitchFamily="18" charset="0"/>
              </a:rPr>
              <a:t>?</a:t>
            </a:r>
          </a:p>
          <a:p>
            <a:pPr marL="273050" lvl="1" indent="273050" eaLnBrk="1" hangingPunct="1">
              <a:spcBef>
                <a:spcPts val="575"/>
              </a:spcBef>
              <a:buFont typeface="Wingdings 2" pitchFamily="18" charset="2"/>
              <a:buAutoNum type="alphaLcPeriod"/>
              <a:defRPr/>
            </a:pPr>
            <a:r>
              <a:rPr lang="pt-PT" sz="2000" dirty="0" smtClean="0">
                <a:latin typeface="Univers Extended" pitchFamily="34" charset="0"/>
                <a:cs typeface="Times New Roman" pitchFamily="18" charset="0"/>
              </a:rPr>
              <a:t>Show </a:t>
            </a:r>
            <a:r>
              <a:rPr lang="pt-PT" sz="2000" dirty="0" err="1" smtClean="0">
                <a:latin typeface="Univers Extended" pitchFamily="34" charset="0"/>
                <a:cs typeface="Times New Roman" pitchFamily="18" charset="0"/>
              </a:rPr>
              <a:t>that</a:t>
            </a:r>
            <a:r>
              <a:rPr lang="pt-PT" sz="2000" dirty="0" smtClean="0">
                <a:latin typeface="Univers Extended" pitchFamily="34" charset="0"/>
                <a:cs typeface="Times New Roman" pitchFamily="18" charset="0"/>
              </a:rPr>
              <a:t> </a:t>
            </a:r>
            <a:r>
              <a:rPr lang="pt-PT" sz="2000" dirty="0" err="1" smtClean="0">
                <a:latin typeface="Univers Extended" pitchFamily="34" charset="0"/>
                <a:cs typeface="Times New Roman" pitchFamily="18" charset="0"/>
              </a:rPr>
              <a:t>the</a:t>
            </a:r>
            <a:r>
              <a:rPr lang="pt-PT" sz="2000" dirty="0" smtClean="0">
                <a:latin typeface="Univers Extended" pitchFamily="34" charset="0"/>
                <a:cs typeface="Times New Roman" pitchFamily="18" charset="0"/>
              </a:rPr>
              <a:t> </a:t>
            </a:r>
            <a:r>
              <a:rPr lang="pt-PT" sz="2000" dirty="0" err="1" smtClean="0">
                <a:latin typeface="Univers Extended" pitchFamily="34" charset="0"/>
                <a:cs typeface="Times New Roman" pitchFamily="18" charset="0"/>
              </a:rPr>
              <a:t>change</a:t>
            </a:r>
            <a:r>
              <a:rPr lang="pt-PT" sz="2000" dirty="0" smtClean="0">
                <a:latin typeface="Univers Extended" pitchFamily="34" charset="0"/>
                <a:cs typeface="Times New Roman" pitchFamily="18" charset="0"/>
              </a:rPr>
              <a:t> </a:t>
            </a:r>
            <a:r>
              <a:rPr lang="pt-PT" sz="2000" dirty="0" err="1" smtClean="0">
                <a:latin typeface="Univers Extended" pitchFamily="34" charset="0"/>
                <a:cs typeface="Times New Roman" pitchFamily="18" charset="0"/>
              </a:rPr>
              <a:t>in</a:t>
            </a:r>
            <a:r>
              <a:rPr lang="pt-PT" sz="2000" dirty="0" smtClean="0">
                <a:latin typeface="Univers Extended" pitchFamily="34" charset="0"/>
                <a:cs typeface="Times New Roman" pitchFamily="18" charset="0"/>
              </a:rPr>
              <a:t> </a:t>
            </a:r>
            <a:r>
              <a:rPr lang="pt-PT" sz="2000" dirty="0" err="1" smtClean="0">
                <a:latin typeface="Univers Extended" pitchFamily="34" charset="0"/>
                <a:cs typeface="Times New Roman" pitchFamily="18" charset="0"/>
              </a:rPr>
              <a:t>price</a:t>
            </a:r>
            <a:r>
              <a:rPr lang="pt-PT" sz="2000" dirty="0" smtClean="0">
                <a:latin typeface="Univers Extended" pitchFamily="34" charset="0"/>
                <a:cs typeface="Times New Roman" pitchFamily="18" charset="0"/>
              </a:rPr>
              <a:t> </a:t>
            </a:r>
            <a:r>
              <a:rPr lang="pt-PT" sz="2000" dirty="0" err="1" smtClean="0">
                <a:latin typeface="Univers Extended" pitchFamily="34" charset="0"/>
                <a:cs typeface="Times New Roman" pitchFamily="18" charset="0"/>
              </a:rPr>
              <a:t>level</a:t>
            </a:r>
            <a:r>
              <a:rPr lang="pt-PT" sz="2000" dirty="0" smtClean="0">
                <a:latin typeface="Univers Extended" pitchFamily="34" charset="0"/>
                <a:cs typeface="Times New Roman" pitchFamily="18" charset="0"/>
              </a:rPr>
              <a:t> </a:t>
            </a:r>
            <a:r>
              <a:rPr lang="pt-PT" sz="2000" dirty="0" err="1" smtClean="0">
                <a:latin typeface="Univers Extended" pitchFamily="34" charset="0"/>
                <a:cs typeface="Times New Roman" pitchFamily="18" charset="0"/>
              </a:rPr>
              <a:t>from</a:t>
            </a:r>
            <a:r>
              <a:rPr lang="pt-PT" sz="2000" dirty="0" smtClean="0">
                <a:latin typeface="Univers Extended" pitchFamily="34" charset="0"/>
                <a:cs typeface="Times New Roman" pitchFamily="18" charset="0"/>
              </a:rPr>
              <a:t> 1975 to 2008 for </a:t>
            </a:r>
            <a:r>
              <a:rPr lang="pt-PT" sz="2000" dirty="0" err="1" smtClean="0">
                <a:latin typeface="Univers Extended" pitchFamily="34" charset="0"/>
                <a:cs typeface="Times New Roman" pitchFamily="18" charset="0"/>
              </a:rPr>
              <a:t>each</a:t>
            </a:r>
            <a:r>
              <a:rPr lang="pt-PT" sz="2000" dirty="0" smtClean="0">
                <a:latin typeface="Univers Extended" pitchFamily="34" charset="0"/>
                <a:cs typeface="Times New Roman" pitchFamily="18" charset="0"/>
              </a:rPr>
              <a:t> </a:t>
            </a:r>
            <a:r>
              <a:rPr lang="pt-PT" sz="2000" dirty="0" err="1" smtClean="0">
                <a:latin typeface="Univers Extended" pitchFamily="34" charset="0"/>
                <a:cs typeface="Times New Roman" pitchFamily="18" charset="0"/>
              </a:rPr>
              <a:t>country</a:t>
            </a:r>
            <a:r>
              <a:rPr lang="pt-PT" sz="2000" dirty="0" smtClean="0">
                <a:latin typeface="Univers Extended" pitchFamily="34" charset="0"/>
                <a:cs typeface="Times New Roman" pitchFamily="18" charset="0"/>
              </a:rPr>
              <a:t> </a:t>
            </a:r>
            <a:r>
              <a:rPr lang="pt-PT" sz="2000" dirty="0" err="1" smtClean="0">
                <a:latin typeface="Univers Extended" pitchFamily="34" charset="0"/>
                <a:cs typeface="Times New Roman" pitchFamily="18" charset="0"/>
              </a:rPr>
              <a:t>is</a:t>
            </a:r>
            <a:r>
              <a:rPr lang="pt-PT" sz="2000" dirty="0" smtClean="0">
                <a:latin typeface="Univers Extended" pitchFamily="34" charset="0"/>
                <a:cs typeface="Times New Roman" pitchFamily="18" charset="0"/>
              </a:rPr>
              <a:t> </a:t>
            </a:r>
            <a:r>
              <a:rPr lang="pt-PT" sz="2000" dirty="0" err="1" smtClean="0">
                <a:latin typeface="Univers Extended" pitchFamily="34" charset="0"/>
                <a:cs typeface="Times New Roman" pitchFamily="18" charset="0"/>
              </a:rPr>
              <a:t>consistent</a:t>
            </a:r>
            <a:r>
              <a:rPr lang="pt-PT" sz="2000" dirty="0" smtClean="0">
                <a:latin typeface="Univers Extended" pitchFamily="34" charset="0"/>
                <a:cs typeface="Times New Roman" pitchFamily="18" charset="0"/>
              </a:rPr>
              <a:t> </a:t>
            </a:r>
            <a:r>
              <a:rPr lang="pt-PT" sz="2000" dirty="0" err="1" smtClean="0">
                <a:latin typeface="Univers Extended" pitchFamily="34" charset="0"/>
                <a:cs typeface="Times New Roman" pitchFamily="18" charset="0"/>
              </a:rPr>
              <a:t>with</a:t>
            </a:r>
            <a:r>
              <a:rPr lang="pt-PT" sz="2000" dirty="0" smtClean="0">
                <a:latin typeface="Univers Extended" pitchFamily="34" charset="0"/>
                <a:cs typeface="Times New Roman" pitchFamily="18" charset="0"/>
              </a:rPr>
              <a:t> </a:t>
            </a:r>
            <a:r>
              <a:rPr lang="pt-PT" sz="2000" dirty="0" err="1" smtClean="0">
                <a:latin typeface="Univers Extended" pitchFamily="34" charset="0"/>
                <a:cs typeface="Times New Roman" pitchFamily="18" charset="0"/>
              </a:rPr>
              <a:t>the</a:t>
            </a:r>
            <a:r>
              <a:rPr lang="pt-PT" sz="2000" dirty="0" smtClean="0">
                <a:latin typeface="Univers Extended" pitchFamily="34" charset="0"/>
                <a:cs typeface="Times New Roman" pitchFamily="18" charset="0"/>
              </a:rPr>
              <a:t> </a:t>
            </a:r>
            <a:r>
              <a:rPr lang="pt-PT" sz="2000" dirty="0" err="1" smtClean="0">
                <a:latin typeface="Univers Extended" pitchFamily="34" charset="0"/>
                <a:cs typeface="Times New Roman" pitchFamily="18" charset="0"/>
              </a:rPr>
              <a:t>quantity</a:t>
            </a:r>
            <a:r>
              <a:rPr lang="pt-PT" sz="2000" dirty="0" smtClean="0">
                <a:latin typeface="Univers Extended" pitchFamily="34" charset="0"/>
                <a:cs typeface="Times New Roman" pitchFamily="18" charset="0"/>
              </a:rPr>
              <a:t> </a:t>
            </a:r>
            <a:r>
              <a:rPr lang="pt-PT" sz="2000" dirty="0" err="1" smtClean="0">
                <a:latin typeface="Univers Extended" pitchFamily="34" charset="0"/>
                <a:cs typeface="Times New Roman" pitchFamily="18" charset="0"/>
              </a:rPr>
              <a:t>theory</a:t>
            </a:r>
            <a:r>
              <a:rPr lang="pt-PT" sz="2000" dirty="0" smtClean="0">
                <a:latin typeface="Univers Extended" pitchFamily="34" charset="0"/>
                <a:cs typeface="Times New Roman" pitchFamily="18" charset="0"/>
              </a:rPr>
              <a:t> of </a:t>
            </a:r>
            <a:r>
              <a:rPr lang="pt-PT" sz="2000" dirty="0" err="1" smtClean="0">
                <a:latin typeface="Univers Extended" pitchFamily="34" charset="0"/>
                <a:cs typeface="Times New Roman" pitchFamily="18" charset="0"/>
              </a:rPr>
              <a:t>money</a:t>
            </a:r>
            <a:r>
              <a:rPr lang="pt-PT" sz="2000" dirty="0" smtClean="0">
                <a:latin typeface="Univers Extended" pitchFamily="34" charset="0"/>
                <a:cs typeface="Times New Roman" pitchFamily="18" charset="0"/>
              </a:rPr>
              <a:t> </a:t>
            </a:r>
            <a:r>
              <a:rPr lang="pt-PT" sz="2000" dirty="0" err="1" smtClean="0">
                <a:latin typeface="Univers Extended" pitchFamily="34" charset="0"/>
                <a:cs typeface="Times New Roman" pitchFamily="18" charset="0"/>
              </a:rPr>
              <a:t>with</a:t>
            </a:r>
            <a:r>
              <a:rPr lang="pt-PT" sz="2000" dirty="0" smtClean="0">
                <a:latin typeface="Univers Extended" pitchFamily="34" charset="0"/>
                <a:cs typeface="Times New Roman" pitchFamily="18" charset="0"/>
              </a:rPr>
              <a:t> a </a:t>
            </a:r>
            <a:r>
              <a:rPr lang="pt-PT" sz="2000" dirty="0" err="1" smtClean="0">
                <a:latin typeface="Univers Extended" pitchFamily="34" charset="0"/>
                <a:cs typeface="Times New Roman" pitchFamily="18" charset="0"/>
              </a:rPr>
              <a:t>constant</a:t>
            </a:r>
            <a:r>
              <a:rPr lang="pt-PT" sz="2000" dirty="0" smtClean="0">
                <a:latin typeface="Univers Extended" pitchFamily="34" charset="0"/>
                <a:cs typeface="Times New Roman" pitchFamily="18" charset="0"/>
              </a:rPr>
              <a:t> </a:t>
            </a:r>
            <a:r>
              <a:rPr lang="pt-PT" sz="2000" i="1" dirty="0" smtClean="0">
                <a:latin typeface="Univers Extended" pitchFamily="34" charset="0"/>
                <a:cs typeface="Times New Roman" pitchFamily="18" charset="0"/>
              </a:rPr>
              <a:t>k.</a:t>
            </a:r>
            <a:endParaRPr lang="pt-PT" sz="2000" dirty="0" smtClean="0">
              <a:latin typeface="Univers Extended" pitchFamily="34" charset="0"/>
            </a:endParaRPr>
          </a:p>
          <a:p>
            <a:pPr indent="273050" eaLnBrk="1" hangingPunct="1">
              <a:buFont typeface="Wingdings 2" pitchFamily="18" charset="2"/>
              <a:buNone/>
              <a:defRPr/>
            </a:pPr>
            <a:endParaRPr lang="pt-PT" sz="1800" dirty="0">
              <a:latin typeface="Univers Extended" pitchFamily="34" charset="0"/>
            </a:endParaRPr>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1398DD21-1E24-460D-8B4F-902ACE552234}" type="slidenum">
              <a:rPr lang="pt-PT" sz="1400">
                <a:solidFill>
                  <a:srgbClr val="FFFFFF"/>
                </a:solidFill>
                <a:latin typeface="+mj-lt"/>
                <a:ea typeface="+mj-ea"/>
                <a:cs typeface="+mj-cs"/>
              </a:rPr>
              <a:pPr algn="ctr" fontAlgn="auto">
                <a:spcBef>
                  <a:spcPts val="0"/>
                </a:spcBef>
                <a:spcAft>
                  <a:spcPts val="0"/>
                </a:spcAft>
                <a:defRPr/>
              </a:pPr>
              <a:t>8</a:t>
            </a:fld>
            <a:endParaRPr lang="pt-PT" sz="1400">
              <a:solidFill>
                <a:srgbClr val="FFFFFF"/>
              </a:solidFill>
              <a:latin typeface="+mj-lt"/>
              <a:ea typeface="+mj-ea"/>
              <a:cs typeface="+mj-cs"/>
            </a:endParaRPr>
          </a:p>
        </p:txBody>
      </p:sp>
      <p:graphicFrame>
        <p:nvGraphicFramePr>
          <p:cNvPr id="5" name="Table 4"/>
          <p:cNvGraphicFramePr>
            <a:graphicFrameLocks noGrp="1"/>
          </p:cNvGraphicFramePr>
          <p:nvPr/>
        </p:nvGraphicFramePr>
        <p:xfrm>
          <a:off x="1357313" y="2214563"/>
          <a:ext cx="6095999" cy="1493520"/>
        </p:xfrm>
        <a:graphic>
          <a:graphicData uri="http://schemas.openxmlformats.org/drawingml/2006/table">
            <a:tbl>
              <a:tblPr firstRow="1" bandRow="1">
                <a:tableStyleId>{5C22544A-7EE6-4342-B048-85BDC9FD1C3A}</a:tableStyleId>
              </a:tblPr>
              <a:tblGrid>
                <a:gridCol w="1000132"/>
                <a:gridCol w="1000109"/>
                <a:gridCol w="857256"/>
                <a:gridCol w="785818"/>
                <a:gridCol w="857256"/>
                <a:gridCol w="857256"/>
                <a:gridCol w="738172"/>
              </a:tblGrid>
              <a:tr h="370840">
                <a:tc>
                  <a:txBody>
                    <a:bodyPr/>
                    <a:lstStyle/>
                    <a:p>
                      <a:endParaRPr lang="pt-PT" sz="1850" dirty="0"/>
                    </a:p>
                  </a:txBody>
                  <a:tcPr/>
                </a:tc>
                <a:tc gridSpan="3">
                  <a:txBody>
                    <a:bodyPr/>
                    <a:lstStyle/>
                    <a:p>
                      <a:pPr algn="ctr"/>
                      <a:r>
                        <a:rPr lang="pt-PT" sz="1850" dirty="0" smtClean="0"/>
                        <a:t>1975</a:t>
                      </a:r>
                      <a:endParaRPr lang="pt-PT" sz="1850" dirty="0"/>
                    </a:p>
                  </a:txBody>
                  <a:tcPr/>
                </a:tc>
                <a:tc hMerge="1">
                  <a:txBody>
                    <a:bodyPr/>
                    <a:lstStyle/>
                    <a:p>
                      <a:endParaRPr lang="pt-PT" dirty="0"/>
                    </a:p>
                  </a:txBody>
                  <a:tcPr/>
                </a:tc>
                <a:tc hMerge="1">
                  <a:txBody>
                    <a:bodyPr/>
                    <a:lstStyle/>
                    <a:p>
                      <a:endParaRPr lang="pt-PT" dirty="0"/>
                    </a:p>
                  </a:txBody>
                  <a:tcPr/>
                </a:tc>
                <a:tc gridSpan="3">
                  <a:txBody>
                    <a:bodyPr/>
                    <a:lstStyle/>
                    <a:p>
                      <a:pPr algn="ctr"/>
                      <a:r>
                        <a:rPr lang="pt-PT" sz="1850" dirty="0" smtClean="0"/>
                        <a:t>2002</a:t>
                      </a:r>
                      <a:endParaRPr lang="pt-PT" sz="1850" dirty="0"/>
                    </a:p>
                  </a:txBody>
                  <a:tcPr/>
                </a:tc>
                <a:tc hMerge="1">
                  <a:txBody>
                    <a:bodyPr/>
                    <a:lstStyle/>
                    <a:p>
                      <a:endParaRPr lang="pt-PT"/>
                    </a:p>
                  </a:txBody>
                  <a:tcPr/>
                </a:tc>
                <a:tc hMerge="1">
                  <a:txBody>
                    <a:bodyPr/>
                    <a:lstStyle/>
                    <a:p>
                      <a:endParaRPr lang="pt-PT" dirty="0"/>
                    </a:p>
                  </a:txBody>
                  <a:tcPr/>
                </a:tc>
              </a:tr>
              <a:tr h="370840">
                <a:tc>
                  <a:txBody>
                    <a:bodyPr/>
                    <a:lstStyle/>
                    <a:p>
                      <a:endParaRPr lang="pt-PT" sz="1850"/>
                    </a:p>
                  </a:txBody>
                  <a:tcPr/>
                </a:tc>
                <a:tc>
                  <a:txBody>
                    <a:bodyPr/>
                    <a:lstStyle/>
                    <a:p>
                      <a:pPr algn="ctr"/>
                      <a:r>
                        <a:rPr lang="pt-PT" sz="1850" dirty="0" smtClean="0"/>
                        <a:t>M</a:t>
                      </a:r>
                      <a:r>
                        <a:rPr lang="pt-PT" sz="1850" baseline="30000" dirty="0" smtClean="0"/>
                        <a:t>S</a:t>
                      </a:r>
                      <a:endParaRPr lang="pt-PT" sz="1850" dirty="0"/>
                    </a:p>
                  </a:txBody>
                  <a:tcPr/>
                </a:tc>
                <a:tc>
                  <a:txBody>
                    <a:bodyPr/>
                    <a:lstStyle/>
                    <a:p>
                      <a:pPr algn="ctr"/>
                      <a:r>
                        <a:rPr lang="pt-PT" sz="1850" dirty="0" smtClean="0"/>
                        <a:t>Y</a:t>
                      </a:r>
                      <a:endParaRPr lang="pt-PT" sz="1850" dirty="0"/>
                    </a:p>
                  </a:txBody>
                  <a:tcPr/>
                </a:tc>
                <a:tc>
                  <a:txBody>
                    <a:bodyPr/>
                    <a:lstStyle/>
                    <a:p>
                      <a:pPr algn="ctr"/>
                      <a:r>
                        <a:rPr lang="pt-PT" sz="1850" dirty="0" smtClean="0"/>
                        <a:t>P</a:t>
                      </a:r>
                      <a:endParaRPr lang="pt-PT" sz="1850" dirty="0"/>
                    </a:p>
                  </a:txBody>
                  <a:tcPr/>
                </a:tc>
                <a:tc>
                  <a:txBody>
                    <a:bodyPr/>
                    <a:lstStyle/>
                    <a:p>
                      <a:pPr algn="ctr"/>
                      <a:r>
                        <a:rPr lang="pt-PT" sz="1850" dirty="0" smtClean="0"/>
                        <a:t>M</a:t>
                      </a:r>
                      <a:r>
                        <a:rPr lang="pt-PT" sz="1850" baseline="30000" dirty="0" smtClean="0"/>
                        <a:t>S</a:t>
                      </a:r>
                      <a:endParaRPr lang="pt-PT" sz="1850" dirty="0"/>
                    </a:p>
                  </a:txBody>
                  <a:tcPr/>
                </a:tc>
                <a:tc>
                  <a:txBody>
                    <a:bodyPr/>
                    <a:lstStyle/>
                    <a:p>
                      <a:pPr algn="ctr"/>
                      <a:r>
                        <a:rPr lang="pt-PT" sz="1850" dirty="0" smtClean="0"/>
                        <a:t>Y</a:t>
                      </a:r>
                      <a:endParaRPr lang="pt-PT" sz="1850" dirty="0"/>
                    </a:p>
                  </a:txBody>
                  <a:tcPr/>
                </a:tc>
                <a:tc>
                  <a:txBody>
                    <a:bodyPr/>
                    <a:lstStyle/>
                    <a:p>
                      <a:pPr algn="ctr"/>
                      <a:r>
                        <a:rPr lang="pt-PT" sz="1850" dirty="0" smtClean="0"/>
                        <a:t>P</a:t>
                      </a:r>
                      <a:endParaRPr lang="pt-PT" sz="1850" dirty="0"/>
                    </a:p>
                  </a:txBody>
                  <a:tcPr/>
                </a:tc>
              </a:tr>
              <a:tr h="370840">
                <a:tc>
                  <a:txBody>
                    <a:bodyPr/>
                    <a:lstStyle/>
                    <a:p>
                      <a:r>
                        <a:rPr lang="pt-PT" sz="1850" dirty="0" smtClean="0"/>
                        <a:t>US</a:t>
                      </a:r>
                      <a:endParaRPr lang="pt-PT" sz="1850" dirty="0"/>
                    </a:p>
                  </a:txBody>
                  <a:tcPr/>
                </a:tc>
                <a:tc>
                  <a:txBody>
                    <a:bodyPr/>
                    <a:lstStyle/>
                    <a:p>
                      <a:r>
                        <a:rPr lang="pt-PT" sz="1850" dirty="0" smtClean="0"/>
                        <a:t>20,000</a:t>
                      </a:r>
                      <a:endParaRPr lang="pt-PT" sz="1850" dirty="0"/>
                    </a:p>
                  </a:txBody>
                  <a:tcPr/>
                </a:tc>
                <a:tc>
                  <a:txBody>
                    <a:bodyPr/>
                    <a:lstStyle/>
                    <a:p>
                      <a:pPr algn="r"/>
                      <a:r>
                        <a:rPr lang="pt-PT" sz="1850" dirty="0" smtClean="0"/>
                        <a:t>800</a:t>
                      </a:r>
                      <a:endParaRPr lang="pt-PT" sz="1850" dirty="0"/>
                    </a:p>
                  </a:txBody>
                  <a:tcPr/>
                </a:tc>
                <a:tc>
                  <a:txBody>
                    <a:bodyPr/>
                    <a:lstStyle/>
                    <a:p>
                      <a:pPr algn="r"/>
                      <a:r>
                        <a:rPr lang="pt-PT" sz="1850" dirty="0" smtClean="0"/>
                        <a:t>100</a:t>
                      </a:r>
                      <a:endParaRPr lang="pt-PT" sz="1850" dirty="0"/>
                    </a:p>
                  </a:txBody>
                  <a:tcPr/>
                </a:tc>
                <a:tc>
                  <a:txBody>
                    <a:bodyPr/>
                    <a:lstStyle/>
                    <a:p>
                      <a:pPr algn="r"/>
                      <a:r>
                        <a:rPr lang="pt-PT" sz="1850" dirty="0" smtClean="0"/>
                        <a:t>65,000</a:t>
                      </a:r>
                      <a:endParaRPr lang="pt-PT" sz="1850" dirty="0"/>
                    </a:p>
                  </a:txBody>
                  <a:tcPr/>
                </a:tc>
                <a:tc>
                  <a:txBody>
                    <a:bodyPr/>
                    <a:lstStyle/>
                    <a:p>
                      <a:pPr algn="r"/>
                      <a:r>
                        <a:rPr lang="pt-PT" sz="1850" dirty="0" smtClean="0"/>
                        <a:t>1,000</a:t>
                      </a:r>
                      <a:endParaRPr lang="pt-PT" sz="1850" dirty="0"/>
                    </a:p>
                  </a:txBody>
                  <a:tcPr/>
                </a:tc>
                <a:tc>
                  <a:txBody>
                    <a:bodyPr/>
                    <a:lstStyle/>
                    <a:p>
                      <a:pPr algn="r"/>
                      <a:r>
                        <a:rPr lang="pt-PT" sz="1850" dirty="0" smtClean="0"/>
                        <a:t>260</a:t>
                      </a:r>
                      <a:endParaRPr lang="pt-PT" sz="1850" dirty="0"/>
                    </a:p>
                  </a:txBody>
                  <a:tcPr/>
                </a:tc>
              </a:tr>
              <a:tr h="370840">
                <a:tc>
                  <a:txBody>
                    <a:bodyPr/>
                    <a:lstStyle/>
                    <a:p>
                      <a:r>
                        <a:rPr lang="pt-PT" sz="1850" dirty="0" err="1" smtClean="0"/>
                        <a:t>Pugelovia</a:t>
                      </a:r>
                      <a:endParaRPr lang="pt-PT" sz="1850" dirty="0"/>
                    </a:p>
                  </a:txBody>
                  <a:tcPr/>
                </a:tc>
                <a:tc>
                  <a:txBody>
                    <a:bodyPr/>
                    <a:lstStyle/>
                    <a:p>
                      <a:r>
                        <a:rPr lang="pt-PT" sz="1850" dirty="0" smtClean="0"/>
                        <a:t>10,000</a:t>
                      </a:r>
                      <a:endParaRPr lang="pt-PT" sz="1850" dirty="0"/>
                    </a:p>
                  </a:txBody>
                  <a:tcPr/>
                </a:tc>
                <a:tc>
                  <a:txBody>
                    <a:bodyPr/>
                    <a:lstStyle/>
                    <a:p>
                      <a:pPr algn="r"/>
                      <a:r>
                        <a:rPr lang="pt-PT" sz="1850" dirty="0" smtClean="0"/>
                        <a:t>200</a:t>
                      </a:r>
                      <a:endParaRPr lang="pt-PT" sz="1850" dirty="0"/>
                    </a:p>
                  </a:txBody>
                  <a:tcPr/>
                </a:tc>
                <a:tc>
                  <a:txBody>
                    <a:bodyPr/>
                    <a:lstStyle/>
                    <a:p>
                      <a:pPr algn="r"/>
                      <a:r>
                        <a:rPr lang="pt-PT" sz="1850" dirty="0" smtClean="0"/>
                        <a:t>100</a:t>
                      </a:r>
                      <a:endParaRPr lang="pt-PT" sz="1850" dirty="0"/>
                    </a:p>
                  </a:txBody>
                  <a:tcPr/>
                </a:tc>
                <a:tc>
                  <a:txBody>
                    <a:bodyPr/>
                    <a:lstStyle/>
                    <a:p>
                      <a:pPr algn="r"/>
                      <a:r>
                        <a:rPr lang="pt-PT" sz="1850" dirty="0" smtClean="0"/>
                        <a:t>58,500</a:t>
                      </a:r>
                      <a:endParaRPr lang="pt-PT" sz="1850" dirty="0"/>
                    </a:p>
                  </a:txBody>
                  <a:tcPr/>
                </a:tc>
                <a:tc>
                  <a:txBody>
                    <a:bodyPr/>
                    <a:lstStyle/>
                    <a:p>
                      <a:pPr algn="r"/>
                      <a:r>
                        <a:rPr lang="pt-PT" sz="1850" dirty="0" smtClean="0"/>
                        <a:t>300</a:t>
                      </a:r>
                      <a:endParaRPr lang="pt-PT" sz="1850" dirty="0"/>
                    </a:p>
                  </a:txBody>
                  <a:tcPr/>
                </a:tc>
                <a:tc>
                  <a:txBody>
                    <a:bodyPr/>
                    <a:lstStyle/>
                    <a:p>
                      <a:pPr algn="r"/>
                      <a:r>
                        <a:rPr lang="pt-PT" sz="1850" dirty="0" smtClean="0"/>
                        <a:t>390</a:t>
                      </a:r>
                      <a:endParaRPr lang="pt-PT" sz="1850" dirty="0"/>
                    </a:p>
                  </a:txBody>
                  <a:tcPr/>
                </a:tc>
              </a:tr>
            </a:tbl>
          </a:graphicData>
        </a:graphic>
      </p:graphicFrame>
    </p:spTree>
    <p:extLst>
      <p:ext uri="{BB962C8B-B14F-4D97-AF65-F5344CB8AC3E}">
        <p14:creationId xmlns:p14="http://schemas.microsoft.com/office/powerpoint/2010/main" val="22445689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22"/>
          <p:cNvSpPr>
            <a:spLocks noGrp="1"/>
          </p:cNvSpPr>
          <p:nvPr>
            <p:ph type="sldNum" sz="quarter" idx="12"/>
          </p:nvPr>
        </p:nvSpPr>
        <p:spPr/>
        <p:txBody>
          <a:bodyPr/>
          <a:lstStyle/>
          <a:p>
            <a:pPr>
              <a:defRPr/>
            </a:pPr>
            <a:fld id="{95ABEEB8-E947-4697-A2F8-48FFE7C1A8DD}" type="slidenum">
              <a:rPr lang="pt-PT"/>
              <a:pPr>
                <a:defRPr/>
              </a:pPr>
              <a:t>9</a:t>
            </a:fld>
            <a:endParaRPr lang="pt-PT"/>
          </a:p>
        </p:txBody>
      </p:sp>
      <p:sp>
        <p:nvSpPr>
          <p:cNvPr id="2" name="Title 1"/>
          <p:cNvSpPr>
            <a:spLocks noGrp="1"/>
          </p:cNvSpPr>
          <p:nvPr>
            <p:ph type="title"/>
          </p:nvPr>
        </p:nvSpPr>
        <p:spPr>
          <a:xfrm>
            <a:off x="914400" y="274638"/>
            <a:ext cx="2157413" cy="1143000"/>
          </a:xfrm>
        </p:spPr>
        <p:txBody>
          <a:bodyPr/>
          <a:lstStyle/>
          <a:p>
            <a:pPr lvl="1" eaLnBrk="1" hangingPunct="1">
              <a:defRPr/>
            </a:pPr>
            <a:r>
              <a:rPr lang="pt-PT" sz="2000" dirty="0" err="1" smtClean="0">
                <a:solidFill>
                  <a:schemeClr val="accent1"/>
                </a:solidFill>
                <a:effectLst>
                  <a:outerShdw blurRad="38100" dist="38100" dir="2700000" algn="tl">
                    <a:srgbClr val="000000">
                      <a:alpha val="43137"/>
                    </a:srgbClr>
                  </a:outerShdw>
                </a:effectLst>
              </a:rPr>
              <a:t>The</a:t>
            </a:r>
            <a:r>
              <a:rPr lang="pt-PT" sz="2000" dirty="0" smtClean="0">
                <a:solidFill>
                  <a:schemeClr val="accent1"/>
                </a:solidFill>
                <a:effectLst>
                  <a:outerShdw blurRad="38100" dist="38100" dir="2700000" algn="tl">
                    <a:srgbClr val="000000">
                      <a:alpha val="43137"/>
                    </a:srgbClr>
                  </a:outerShdw>
                </a:effectLst>
              </a:rPr>
              <a:t> SHORT TERM</a:t>
            </a:r>
            <a:br>
              <a:rPr lang="pt-PT" sz="2000" dirty="0" smtClean="0">
                <a:solidFill>
                  <a:schemeClr val="accent1"/>
                </a:solidFill>
                <a:effectLst>
                  <a:outerShdw blurRad="38100" dist="38100" dir="2700000" algn="tl">
                    <a:srgbClr val="000000">
                      <a:alpha val="43137"/>
                    </a:srgbClr>
                  </a:outerShdw>
                </a:effectLst>
              </a:rPr>
            </a:br>
            <a:endParaRPr lang="pt-PT" dirty="0" smtClean="0"/>
          </a:p>
        </p:txBody>
      </p:sp>
      <p:sp>
        <p:nvSpPr>
          <p:cNvPr id="22532" name="Content Placeholder 2"/>
          <p:cNvSpPr>
            <a:spLocks noGrp="1"/>
          </p:cNvSpPr>
          <p:nvPr>
            <p:ph sz="quarter" idx="1"/>
          </p:nvPr>
        </p:nvSpPr>
        <p:spPr>
          <a:xfrm>
            <a:off x="899592" y="1124744"/>
            <a:ext cx="7772400" cy="4805362"/>
          </a:xfrm>
        </p:spPr>
        <p:txBody>
          <a:bodyPr/>
          <a:lstStyle/>
          <a:p>
            <a:pPr algn="just">
              <a:spcBef>
                <a:spcPct val="60000"/>
              </a:spcBef>
              <a:buFont typeface="Wingdings 2" pitchFamily="18" charset="2"/>
              <a:buNone/>
            </a:pPr>
            <a:r>
              <a:rPr lang="pt-PT" sz="2400" u="sng" dirty="0" err="1" smtClean="0"/>
              <a:t>The</a:t>
            </a:r>
            <a:r>
              <a:rPr lang="pt-PT" sz="2400" u="sng" dirty="0" smtClean="0"/>
              <a:t> </a:t>
            </a:r>
            <a:r>
              <a:rPr lang="pt-PT" sz="2400" u="sng" dirty="0" err="1" smtClean="0"/>
              <a:t>Asset</a:t>
            </a:r>
            <a:r>
              <a:rPr lang="pt-PT" sz="2400" u="sng" dirty="0" smtClean="0"/>
              <a:t> </a:t>
            </a:r>
            <a:r>
              <a:rPr lang="pt-PT" sz="2400" u="sng" dirty="0" err="1" smtClean="0"/>
              <a:t>Market</a:t>
            </a:r>
            <a:r>
              <a:rPr lang="pt-PT" sz="2400" u="sng" dirty="0" smtClean="0"/>
              <a:t> </a:t>
            </a:r>
            <a:r>
              <a:rPr lang="pt-PT" sz="2400" u="sng" dirty="0" err="1" smtClean="0"/>
              <a:t>Approach</a:t>
            </a:r>
            <a:r>
              <a:rPr lang="pt-PT" sz="2400" u="sng" dirty="0" smtClean="0"/>
              <a:t> to </a:t>
            </a:r>
            <a:r>
              <a:rPr lang="pt-PT" sz="2400" u="sng" dirty="0" err="1" smtClean="0"/>
              <a:t>Foreign</a:t>
            </a:r>
            <a:r>
              <a:rPr lang="pt-PT" sz="2400" u="sng" dirty="0" smtClean="0"/>
              <a:t> Exchange Rates</a:t>
            </a:r>
          </a:p>
          <a:p>
            <a:pPr algn="just">
              <a:spcBef>
                <a:spcPct val="60000"/>
              </a:spcBef>
              <a:buFont typeface="Wingdings 2" pitchFamily="18" charset="2"/>
              <a:buChar char=""/>
            </a:pPr>
            <a:r>
              <a:rPr lang="en-GB" sz="2200" dirty="0" smtClean="0"/>
              <a:t>Most foreign exchange trades have a financial and not a </a:t>
            </a:r>
            <a:r>
              <a:rPr lang="en-GB" sz="2200" dirty="0" err="1" smtClean="0"/>
              <a:t>comercial</a:t>
            </a:r>
            <a:r>
              <a:rPr lang="en-GB" sz="2200" dirty="0" smtClean="0"/>
              <a:t> motive. </a:t>
            </a:r>
          </a:p>
          <a:p>
            <a:pPr algn="just">
              <a:spcBef>
                <a:spcPct val="60000"/>
              </a:spcBef>
              <a:buFont typeface="Wingdings 2" pitchFamily="18" charset="2"/>
              <a:buChar char=""/>
            </a:pPr>
            <a:r>
              <a:rPr lang="en-GB" sz="2200" dirty="0" smtClean="0"/>
              <a:t>The asset market approach to foreign exchange rates emphasizes the role of the international investors. The price of a currency is the result of the combination of the demand and the offer of assets denominated in different currencies.  </a:t>
            </a:r>
          </a:p>
          <a:p>
            <a:pPr algn="just">
              <a:spcBef>
                <a:spcPct val="60000"/>
              </a:spcBef>
              <a:buFont typeface="Wingdings 2" pitchFamily="18" charset="2"/>
              <a:buChar char=""/>
            </a:pPr>
            <a:r>
              <a:rPr lang="en-GB" sz="2200" dirty="0" smtClean="0"/>
              <a:t>Capital Mobility</a:t>
            </a:r>
          </a:p>
          <a:p>
            <a:pPr algn="just">
              <a:spcBef>
                <a:spcPts val="1700"/>
              </a:spcBef>
              <a:buFont typeface="Wingdings 2" pitchFamily="18" charset="2"/>
              <a:buChar char=""/>
            </a:pPr>
            <a:r>
              <a:rPr lang="en-GB" sz="2200" dirty="0" smtClean="0"/>
              <a:t>The interest rate parity indicates what to expect that happens to the foreign exchange rates in the short term. </a:t>
            </a:r>
          </a:p>
          <a:p>
            <a:pPr eaLnBrk="1" hangingPunct="1">
              <a:spcBef>
                <a:spcPts val="1700"/>
              </a:spcBef>
            </a:pPr>
            <a:r>
              <a:rPr lang="en-GB" sz="2200" dirty="0" smtClean="0"/>
              <a:t>The interest rate parity is a consequence of the interest rate arbitrage. Equilibrium condition of the financial markets.</a:t>
            </a:r>
            <a:endParaRPr lang="pt-PT" sz="2200" dirty="0" smtClean="0"/>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200E4885-E801-4715-BE57-EA9C3847874A}" type="slidenum">
              <a:rPr lang="pt-PT" sz="1400">
                <a:solidFill>
                  <a:srgbClr val="FFFFFF"/>
                </a:solidFill>
                <a:latin typeface="+mj-lt"/>
                <a:ea typeface="+mj-ea"/>
                <a:cs typeface="+mj-cs"/>
              </a:rPr>
              <a:pPr algn="ctr" fontAlgn="auto">
                <a:spcBef>
                  <a:spcPts val="0"/>
                </a:spcBef>
                <a:spcAft>
                  <a:spcPts val="0"/>
                </a:spcAft>
                <a:defRPr/>
              </a:pPr>
              <a:t>9</a:t>
            </a:fld>
            <a:endParaRPr lang="pt-PT" sz="1400">
              <a:solidFill>
                <a:srgbClr val="FFFFFF"/>
              </a:solidFill>
              <a:latin typeface="+mj-lt"/>
              <a:ea typeface="+mj-ea"/>
              <a:cs typeface="+mj-cs"/>
            </a:endParaRPr>
          </a:p>
        </p:txBody>
      </p:sp>
      <p:sp>
        <p:nvSpPr>
          <p:cNvPr id="5" name="Curved Right Arrow 4"/>
          <p:cNvSpPr/>
          <p:nvPr/>
        </p:nvSpPr>
        <p:spPr>
          <a:xfrm>
            <a:off x="3429000" y="500063"/>
            <a:ext cx="803275" cy="357187"/>
          </a:xfrm>
          <a:prstGeom prst="curvedRightArrow">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PT">
              <a:solidFill>
                <a:schemeClr val="tx1"/>
              </a:solidFill>
            </a:endParaRPr>
          </a:p>
        </p:txBody>
      </p:sp>
      <p:sp>
        <p:nvSpPr>
          <p:cNvPr id="22535" name="Rectangle 5"/>
          <p:cNvSpPr>
            <a:spLocks noChangeArrowheads="1"/>
          </p:cNvSpPr>
          <p:nvPr/>
        </p:nvSpPr>
        <p:spPr bwMode="auto">
          <a:xfrm>
            <a:off x="4857750" y="500063"/>
            <a:ext cx="2236510" cy="369332"/>
          </a:xfrm>
          <a:prstGeom prst="rect">
            <a:avLst/>
          </a:prstGeom>
          <a:noFill/>
          <a:ln w="9525">
            <a:noFill/>
            <a:miter lim="800000"/>
            <a:headEnd/>
            <a:tailEnd/>
          </a:ln>
        </p:spPr>
        <p:txBody>
          <a:bodyPr wrap="none">
            <a:spAutoFit/>
          </a:bodyPr>
          <a:lstStyle/>
          <a:p>
            <a:r>
              <a:rPr lang="pt-PT" i="1" dirty="0" err="1">
                <a:solidFill>
                  <a:schemeClr val="accent2"/>
                </a:solidFill>
              </a:rPr>
              <a:t>Pugel</a:t>
            </a:r>
            <a:r>
              <a:rPr lang="pt-PT" i="1" dirty="0">
                <a:solidFill>
                  <a:schemeClr val="accent2"/>
                </a:solidFill>
              </a:rPr>
              <a:t>, </a:t>
            </a:r>
            <a:r>
              <a:rPr lang="pt-PT" i="1" dirty="0" smtClean="0">
                <a:solidFill>
                  <a:schemeClr val="accent2"/>
                </a:solidFill>
              </a:rPr>
              <a:t>chap.18,</a:t>
            </a:r>
            <a:r>
              <a:rPr lang="pt-PT" i="1" dirty="0" smtClean="0"/>
              <a:t> </a:t>
            </a:r>
            <a:r>
              <a:rPr lang="pt-PT" i="1" dirty="0" smtClean="0">
                <a:solidFill>
                  <a:schemeClr val="accent2"/>
                </a:solidFill>
              </a:rPr>
              <a:t>19</a:t>
            </a:r>
            <a:r>
              <a:rPr lang="pt-PT" i="1" dirty="0" smtClean="0"/>
              <a:t> </a:t>
            </a:r>
            <a:endParaRPr lang="pt-PT"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6175</TotalTime>
  <Words>2197</Words>
  <Application>Microsoft Office PowerPoint</Application>
  <PresentationFormat>On-screen Show (4:3)</PresentationFormat>
  <Paragraphs>264</Paragraphs>
  <Slides>27</Slides>
  <Notes>25</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27</vt:i4>
      </vt:variant>
    </vt:vector>
  </HeadingPairs>
  <TitlesOfParts>
    <vt:vector size="41" baseType="lpstr">
      <vt:lpstr>Arial</vt:lpstr>
      <vt:lpstr>Calibri</vt:lpstr>
      <vt:lpstr>Franklin Gothic Book</vt:lpstr>
      <vt:lpstr>High Tower Text</vt:lpstr>
      <vt:lpstr>Hoefler Text Ornaments</vt:lpstr>
      <vt:lpstr>Latha</vt:lpstr>
      <vt:lpstr>Mathematica1Mono</vt:lpstr>
      <vt:lpstr>Perpetua</vt:lpstr>
      <vt:lpstr>Symbol</vt:lpstr>
      <vt:lpstr>Times New Roman</vt:lpstr>
      <vt:lpstr>Univers Extended</vt:lpstr>
      <vt:lpstr>Wingdings</vt:lpstr>
      <vt:lpstr>Wingdings 2</vt:lpstr>
      <vt:lpstr>Equity</vt:lpstr>
      <vt:lpstr>3rd session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SHORT TERM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ISEG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3ª aula</dc:title>
  <dc:creator>pcma</dc:creator>
  <cp:lastModifiedBy>pcma@iseg.utl.pt</cp:lastModifiedBy>
  <cp:revision>365</cp:revision>
  <cp:lastPrinted>2014-02-26T17:00:05Z</cp:lastPrinted>
  <dcterms:created xsi:type="dcterms:W3CDTF">2008-10-06T14:47:59Z</dcterms:created>
  <dcterms:modified xsi:type="dcterms:W3CDTF">2016-03-10T15:23:59Z</dcterms:modified>
</cp:coreProperties>
</file>